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7" r:id="rId5"/>
  </p:sldMasterIdLst>
  <p:notesMasterIdLst>
    <p:notesMasterId r:id="rId7"/>
  </p:notesMasterIdLst>
  <p:sldIdLst>
    <p:sldId id="274" r:id="rId6"/>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90">
          <p15:clr>
            <a:srgbClr val="A4A3A4"/>
          </p15:clr>
        </p15:guide>
        <p15:guide id="2" pos="489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208"/>
    <a:srgbClr val="0B3E2C"/>
    <a:srgbClr val="8CFF98"/>
    <a:srgbClr val="67C521"/>
    <a:srgbClr val="093F2C"/>
    <a:srgbClr val="77A85A"/>
    <a:srgbClr val="77A827"/>
    <a:srgbClr val="146F6F"/>
    <a:srgbClr val="4E903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94" autoAdjust="0"/>
    <p:restoredTop sz="94637"/>
  </p:normalViewPr>
  <p:slideViewPr>
    <p:cSldViewPr snapToGrid="0" snapToObjects="1" showGuides="1">
      <p:cViewPr varScale="1">
        <p:scale>
          <a:sx n="87" d="100"/>
          <a:sy n="87" d="100"/>
        </p:scale>
        <p:origin x="2320" y="208"/>
      </p:cViewPr>
      <p:guideLst>
        <p:guide orient="horz" pos="3290"/>
        <p:guide pos="489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5113AC-9A8F-6C49-953F-BED61D224901}" type="datetimeFigureOut">
              <a:rPr lang="en-US" smtClean="0"/>
              <a:t>6/6/25</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A19C8D-0F42-4443-AABB-B4C69AD977CB}" type="slidenum">
              <a:rPr lang="en-US" smtClean="0"/>
              <a:t>‹#›</a:t>
            </a:fld>
            <a:endParaRPr lang="en-US"/>
          </a:p>
        </p:txBody>
      </p:sp>
    </p:spTree>
    <p:extLst>
      <p:ext uri="{BB962C8B-B14F-4D97-AF65-F5344CB8AC3E}">
        <p14:creationId xmlns:p14="http://schemas.microsoft.com/office/powerpoint/2010/main" val="3467628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S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643C3AF-2029-7548-B724-C8B0CCC4DBB8}"/>
              </a:ext>
              <a:ext uri="{C183D7F6-B498-43B3-948B-1728B52AA6E4}">
                <adec:decorative xmlns:adec="http://schemas.microsoft.com/office/drawing/2017/decorative" val="1"/>
              </a:ext>
            </a:extLst>
          </p:cNvPr>
          <p:cNvSpPr/>
          <p:nvPr userDrawn="1"/>
        </p:nvSpPr>
        <p:spPr>
          <a:xfrm>
            <a:off x="221706" y="205784"/>
            <a:ext cx="7347494" cy="847032"/>
          </a:xfrm>
          <a:prstGeom prst="rect">
            <a:avLst/>
          </a:prstGeom>
          <a:solidFill>
            <a:srgbClr val="093F2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77A85A"/>
              </a:solidFill>
              <a:effectLst/>
            </a:endParaRPr>
          </a:p>
        </p:txBody>
      </p:sp>
      <p:sp>
        <p:nvSpPr>
          <p:cNvPr id="3" name="Picture Placeholder 2"/>
          <p:cNvSpPr>
            <a:spLocks noGrp="1"/>
          </p:cNvSpPr>
          <p:nvPr>
            <p:ph type="pic" sz="quarter" idx="10"/>
          </p:nvPr>
        </p:nvSpPr>
        <p:spPr>
          <a:xfrm>
            <a:off x="221708" y="1052816"/>
            <a:ext cx="7347492" cy="5900159"/>
          </a:xfrm>
          <a:prstGeom prst="rect">
            <a:avLst/>
          </a:prstGeom>
          <a:solidFill>
            <a:srgbClr val="D9D9D9"/>
          </a:solidFill>
          <a:ln>
            <a:noFill/>
          </a:ln>
        </p:spPr>
        <p:txBody>
          <a:bodyPr vert="horz"/>
          <a:lstStyle/>
          <a:p>
            <a:r>
              <a:rPr lang="en-US"/>
              <a:t>Click icon to add picture</a:t>
            </a:r>
          </a:p>
        </p:txBody>
      </p:sp>
      <p:sp>
        <p:nvSpPr>
          <p:cNvPr id="8" name="Rectangle 7">
            <a:extLst>
              <a:ext uri="{FF2B5EF4-FFF2-40B4-BE49-F238E27FC236}">
                <a16:creationId xmlns:a16="http://schemas.microsoft.com/office/drawing/2014/main" id="{F1D2137E-9FBF-C545-865B-E994FB11594B}"/>
              </a:ext>
              <a:ext uri="{C183D7F6-B498-43B3-948B-1728B52AA6E4}">
                <adec:decorative xmlns:adec="http://schemas.microsoft.com/office/drawing/2017/decorative" val="1"/>
              </a:ext>
            </a:extLst>
          </p:cNvPr>
          <p:cNvSpPr/>
          <p:nvPr/>
        </p:nvSpPr>
        <p:spPr>
          <a:xfrm>
            <a:off x="5348683" y="1052816"/>
            <a:ext cx="2219442" cy="590015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3" descr="Small image supporting flyer">
            <a:extLst>
              <a:ext uri="{FF2B5EF4-FFF2-40B4-BE49-F238E27FC236}">
                <a16:creationId xmlns:a16="http://schemas.microsoft.com/office/drawing/2014/main" id="{45548FCF-AD27-9049-AE95-A78E2A9FED12}"/>
              </a:ext>
            </a:extLst>
          </p:cNvPr>
          <p:cNvSpPr>
            <a:spLocks noGrp="1"/>
          </p:cNvSpPr>
          <p:nvPr>
            <p:ph type="pic" sz="quarter" idx="4294967295"/>
          </p:nvPr>
        </p:nvSpPr>
        <p:spPr>
          <a:xfrm>
            <a:off x="5348682" y="6952974"/>
            <a:ext cx="2219443" cy="2790655"/>
          </a:xfrm>
          <a:prstGeom prst="rect">
            <a:avLst/>
          </a:prstGeom>
          <a:solidFill>
            <a:schemeClr val="bg1">
              <a:lumMod val="95000"/>
            </a:schemeClr>
          </a:solidFill>
        </p:spPr>
        <p:txBody>
          <a:bodyPr/>
          <a:lstStyle/>
          <a:p>
            <a:r>
              <a:rPr lang="en-US"/>
              <a:t>Click icon to add picture</a:t>
            </a:r>
            <a:endParaRPr lang="en-US" dirty="0"/>
          </a:p>
        </p:txBody>
      </p:sp>
      <p:sp>
        <p:nvSpPr>
          <p:cNvPr id="11" name="Rectangle 10">
            <a:extLst>
              <a:ext uri="{FF2B5EF4-FFF2-40B4-BE49-F238E27FC236}">
                <a16:creationId xmlns:a16="http://schemas.microsoft.com/office/drawing/2014/main" id="{79A76B0F-764D-5C41-99CC-A93633B06365}"/>
              </a:ext>
              <a:ext uri="{C183D7F6-B498-43B3-948B-1728B52AA6E4}">
                <adec:decorative xmlns:adec="http://schemas.microsoft.com/office/drawing/2017/decorative" val="1"/>
              </a:ext>
            </a:extLst>
          </p:cNvPr>
          <p:cNvSpPr/>
          <p:nvPr userDrawn="1"/>
        </p:nvSpPr>
        <p:spPr>
          <a:xfrm>
            <a:off x="221708" y="6952975"/>
            <a:ext cx="5149531" cy="2790655"/>
          </a:xfrm>
          <a:prstGeom prst="rect">
            <a:avLst/>
          </a:prstGeom>
          <a:solidFill>
            <a:srgbClr val="00820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2" name="Picture 11" descr="Michigan State University Department of Computer Science and Engineering Logo">
            <a:extLst>
              <a:ext uri="{FF2B5EF4-FFF2-40B4-BE49-F238E27FC236}">
                <a16:creationId xmlns:a16="http://schemas.microsoft.com/office/drawing/2014/main" id="{D0FBF351-C36D-D54B-89AE-F3270B851A1B}"/>
              </a:ext>
            </a:extLst>
          </p:cNvPr>
          <p:cNvPicPr>
            <a:picLocks noChangeAspect="1"/>
          </p:cNvPicPr>
          <p:nvPr userDrawn="1"/>
        </p:nvPicPr>
        <p:blipFill>
          <a:blip r:embed="rId2"/>
          <a:srcRect/>
          <a:stretch/>
        </p:blipFill>
        <p:spPr>
          <a:xfrm>
            <a:off x="414338" y="312532"/>
            <a:ext cx="2694058" cy="676428"/>
          </a:xfrm>
          <a:prstGeom prst="rect">
            <a:avLst/>
          </a:prstGeom>
        </p:spPr>
      </p:pic>
    </p:spTree>
    <p:extLst>
      <p:ext uri="{BB962C8B-B14F-4D97-AF65-F5344CB8AC3E}">
        <p14:creationId xmlns:p14="http://schemas.microsoft.com/office/powerpoint/2010/main" val="3426135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143501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 Id="rId5" Type="http://schemas.openxmlformats.org/officeDocument/2006/relationships/hyperlink" Target="https://webaccess.msu.edu/Tutorials/powerpoint1.html" TargetMode="External"/><Relationship Id="rId4" Type="http://schemas.openxmlformats.org/officeDocument/2006/relationships/hyperlink" Target="http://www.photos.egr.msu.edu/"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4156684"/>
      </p:ext>
    </p:extLst>
  </p:cSld>
  <p:clrMap bg1="lt1" tx1="dk1" bg2="lt2" tx2="dk2" accent1="accent1" accent2="accent2" accent3="accent3" accent4="accent4" accent5="accent5" accent6="accent6" hlink="hlink" folHlink="folHlink"/>
  <p:sldLayoutIdLst>
    <p:sldLayoutId id="2147483672"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4D61F88-75B5-8F42-BEA1-2F13E0FEC84A}"/>
              </a:ext>
            </a:extLst>
          </p:cNvPr>
          <p:cNvPicPr>
            <a:picLocks noChangeAspect="1"/>
          </p:cNvPicPr>
          <p:nvPr userDrawn="1"/>
        </p:nvPicPr>
        <p:blipFill>
          <a:blip r:embed="rId3"/>
          <a:stretch>
            <a:fillRect/>
          </a:stretch>
        </p:blipFill>
        <p:spPr>
          <a:xfrm>
            <a:off x="0" y="-334705"/>
            <a:ext cx="8076983" cy="10857584"/>
          </a:xfrm>
          <a:prstGeom prst="rect">
            <a:avLst/>
          </a:prstGeom>
        </p:spPr>
      </p:pic>
      <p:sp>
        <p:nvSpPr>
          <p:cNvPr id="10" name="Rectangle 9">
            <a:extLst>
              <a:ext uri="{FF2B5EF4-FFF2-40B4-BE49-F238E27FC236}">
                <a16:creationId xmlns:a16="http://schemas.microsoft.com/office/drawing/2014/main" id="{B4E0BE3A-6F32-754C-9139-05EF7E6B3077}"/>
              </a:ext>
            </a:extLst>
          </p:cNvPr>
          <p:cNvSpPr/>
          <p:nvPr userDrawn="1"/>
        </p:nvSpPr>
        <p:spPr>
          <a:xfrm>
            <a:off x="457200" y="1414462"/>
            <a:ext cx="7072313" cy="83882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B3AAFB32-987E-1C40-9DF5-248A451D7902}"/>
              </a:ext>
            </a:extLst>
          </p:cNvPr>
          <p:cNvSpPr txBox="1"/>
          <p:nvPr userDrawn="1"/>
        </p:nvSpPr>
        <p:spPr>
          <a:xfrm>
            <a:off x="867508" y="1615864"/>
            <a:ext cx="6025661" cy="8248412"/>
          </a:xfrm>
          <a:prstGeom prst="rect">
            <a:avLst/>
          </a:prstGeom>
          <a:noFill/>
        </p:spPr>
        <p:txBody>
          <a:bodyPr wrap="square">
            <a:spAutoFit/>
          </a:bodyPr>
          <a:lstStyle/>
          <a:p>
            <a:pPr marL="0" marR="0" lvl="0" indent="0">
              <a:spcBef>
                <a:spcPts val="0"/>
              </a:spcBef>
              <a:spcAft>
                <a:spcPts val="0"/>
              </a:spcAft>
              <a:buFont typeface="+mj-lt"/>
              <a:buNone/>
            </a:pPr>
            <a:r>
              <a:rPr lang="en-US" sz="2000" b="1" i="0" dirty="0">
                <a:effectLst/>
                <a:latin typeface="Arial Black" panose="020B0604020202020204" pitchFamily="34" charset="0"/>
                <a:ea typeface="Calibri" panose="020F0502020204030204" pitchFamily="34" charset="0"/>
                <a:cs typeface="Arial Black" panose="020B0604020202020204" pitchFamily="34" charset="0"/>
              </a:rPr>
              <a:t>Template Instructions</a:t>
            </a:r>
          </a:p>
          <a:p>
            <a:pPr marL="0" marR="0" lvl="0" indent="0">
              <a:spcBef>
                <a:spcPts val="0"/>
              </a:spcBef>
              <a:spcAft>
                <a:spcPts val="0"/>
              </a:spcAft>
              <a:buFont typeface="+mj-lt"/>
              <a:buNone/>
            </a:pP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arenR"/>
            </a:pPr>
            <a:r>
              <a:rPr lang="en-US" sz="1100" dirty="0">
                <a:effectLst/>
                <a:latin typeface="Arial" panose="020B0604020202020204" pitchFamily="34" charset="0"/>
                <a:ea typeface="Calibri" panose="020F0502020204030204" pitchFamily="34" charset="0"/>
                <a:cs typeface="Times New Roman" panose="02020603050405020304" pitchFamily="18" charset="0"/>
              </a:rPr>
              <a:t>Please read </a:t>
            </a:r>
            <a:r>
              <a:rPr lang="en-US" sz="1100" b="1" u="sng" dirty="0">
                <a:effectLst/>
                <a:latin typeface="Arial" panose="020B0604020202020204" pitchFamily="34" charset="0"/>
                <a:ea typeface="Calibri" panose="020F0502020204030204" pitchFamily="34" charset="0"/>
                <a:cs typeface="Times New Roman" panose="02020603050405020304" pitchFamily="18" charset="0"/>
              </a:rPr>
              <a:t>all instructions</a:t>
            </a:r>
            <a:r>
              <a:rPr lang="en-US" sz="1100" dirty="0">
                <a:effectLst/>
                <a:latin typeface="Arial" panose="020B0604020202020204" pitchFamily="34" charset="0"/>
                <a:ea typeface="Calibri" panose="020F0502020204030204" pitchFamily="34" charset="0"/>
                <a:cs typeface="Times New Roman" panose="02020603050405020304" pitchFamily="18" charset="0"/>
              </a:rPr>
              <a:t> before beginning.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arenR"/>
            </a:pPr>
            <a:r>
              <a:rPr lang="en-US" sz="1100" dirty="0">
                <a:effectLst/>
                <a:latin typeface="Arial" panose="020B0604020202020204" pitchFamily="34" charset="0"/>
                <a:ea typeface="Calibri" panose="020F0502020204030204" pitchFamily="34" charset="0"/>
                <a:cs typeface="Times New Roman" panose="02020603050405020304" pitchFamily="18" charset="0"/>
              </a:rPr>
              <a:t>Fill out your titles and Faculty names in ALL CAPS in Arial font.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arenR"/>
            </a:pPr>
            <a:r>
              <a:rPr lang="en-US" sz="1100" dirty="0">
                <a:effectLst/>
                <a:latin typeface="Arial" panose="020B0604020202020204" pitchFamily="34" charset="0"/>
                <a:ea typeface="Calibri" panose="020F0502020204030204" pitchFamily="34" charset="0"/>
                <a:cs typeface="Times New Roman" panose="02020603050405020304" pitchFamily="18" charset="0"/>
              </a:rPr>
              <a:t>The text size of the title can be decreased if it is too long, make sure the title fits within the width of the text box.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arenR"/>
            </a:pPr>
            <a:r>
              <a:rPr lang="en-US" sz="1100" dirty="0">
                <a:effectLst/>
                <a:latin typeface="Arial" panose="020B0604020202020204" pitchFamily="34" charset="0"/>
                <a:ea typeface="Calibri" panose="020F0502020204030204" pitchFamily="34" charset="0"/>
                <a:cs typeface="Times New Roman" panose="02020603050405020304" pitchFamily="18" charset="0"/>
              </a:rPr>
              <a:t>Fill in any applicable info in subtitles and paragraphs on the rest of the flyer.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mj-lt"/>
              <a:buAutoNum type="alphaLcParenR"/>
            </a:pPr>
            <a:r>
              <a:rPr lang="en-US" sz="1100" dirty="0">
                <a:effectLst/>
                <a:latin typeface="Arial" panose="020B0604020202020204" pitchFamily="34" charset="0"/>
                <a:ea typeface="Calibri" panose="020F0502020204030204" pitchFamily="34" charset="0"/>
                <a:cs typeface="Times New Roman" panose="02020603050405020304" pitchFamily="18" charset="0"/>
              </a:rPr>
              <a:t>For Paragraphs, make sure the font it no smaller than 10 points.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arenR"/>
            </a:pPr>
            <a:r>
              <a:rPr lang="en-US" sz="1100" dirty="0">
                <a:effectLst/>
                <a:latin typeface="Arial" panose="020B0604020202020204" pitchFamily="34" charset="0"/>
                <a:ea typeface="Calibri" panose="020F0502020204030204" pitchFamily="34" charset="0"/>
                <a:cs typeface="Times New Roman" panose="02020603050405020304" pitchFamily="18" charset="0"/>
              </a:rPr>
              <a:t>Click the image icon to locate an image on your computer.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mj-lt"/>
              <a:buAutoNum type="alphaLcParenR"/>
            </a:pPr>
            <a:r>
              <a:rPr lang="en-US" sz="1100" dirty="0">
                <a:effectLst/>
                <a:latin typeface="Arial" panose="020B0604020202020204" pitchFamily="34" charset="0"/>
                <a:ea typeface="Calibri" panose="020F0502020204030204" pitchFamily="34" charset="0"/>
                <a:cs typeface="Times New Roman" panose="02020603050405020304" pitchFamily="18" charset="0"/>
              </a:rPr>
              <a:t>Check out our photo library at </a:t>
            </a:r>
            <a:r>
              <a:rPr lang="en-US" sz="1100" dirty="0">
                <a:effectLst/>
                <a:latin typeface="Arial" panose="020B0604020202020204" pitchFamily="34" charset="0"/>
                <a:ea typeface="Calibri" panose="020F0502020204030204" pitchFamily="34" charset="0"/>
                <a:cs typeface="Times New Roman" panose="02020603050405020304" pitchFamily="18" charset="0"/>
                <a:hlinkClick r:id="rId4"/>
              </a:rPr>
              <a:t>www.photos.egr.msu.edu</a:t>
            </a:r>
            <a:r>
              <a:rPr lang="en-US" sz="1100" dirty="0">
                <a:effectLst/>
                <a:latin typeface="Arial" panose="020B0604020202020204" pitchFamily="34" charset="0"/>
                <a:ea typeface="Calibri" panose="020F0502020204030204" pitchFamily="34" charset="0"/>
                <a:cs typeface="Times New Roman" panose="02020603050405020304" pitchFamily="18" charset="0"/>
              </a:rPr>
              <a:t> if you don’t have an image.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l" defTabSz="457200" rtl="0" eaLnBrk="1" fontAlgn="auto" latinLnBrk="0" hangingPunct="1">
              <a:lnSpc>
                <a:spcPct val="100000"/>
              </a:lnSpc>
              <a:spcBef>
                <a:spcPts val="0"/>
              </a:spcBef>
              <a:spcAft>
                <a:spcPts val="0"/>
              </a:spcAft>
              <a:buClrTx/>
              <a:buSzTx/>
              <a:buFont typeface="+mj-lt"/>
              <a:buAutoNum type="alphaLcParenR"/>
              <a:tabLst/>
              <a:defRPr/>
            </a:pPr>
            <a:r>
              <a:rPr lang="en-US" sz="1100" dirty="0">
                <a:effectLst/>
                <a:latin typeface="Arial" panose="020B0604020202020204" pitchFamily="34" charset="0"/>
                <a:ea typeface="Calibri" panose="020F0502020204030204" pitchFamily="34" charset="0"/>
                <a:cs typeface="Times New Roman" panose="02020603050405020304" pitchFamily="18" charset="0"/>
              </a:rPr>
              <a:t>If you need to make any updates to the image, select it and the “Picture Format” menu pops up. Use the options in the menu to crop, and resize your image </a:t>
            </a: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(AVOID making small images larger. For better image resolution, go from large to small. This helps avoid any printing issues and a high image resolution).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arenR"/>
            </a:pPr>
            <a:r>
              <a:rPr lang="en-US" sz="1100" dirty="0">
                <a:effectLst/>
                <a:latin typeface="Arial" panose="020B0604020202020204" pitchFamily="34" charset="0"/>
                <a:ea typeface="Calibri" panose="020F0502020204030204" pitchFamily="34" charset="0"/>
                <a:cs typeface="Times New Roman" panose="02020603050405020304" pitchFamily="18" charset="0"/>
              </a:rPr>
              <a:t>Make sure your document is accessible to disabled individuals.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mj-lt"/>
              <a:buAutoNum type="alphaLcParenR"/>
            </a:pPr>
            <a:r>
              <a:rPr lang="en-US" sz="1100" dirty="0">
                <a:effectLst/>
                <a:latin typeface="Arial" panose="020B0604020202020204" pitchFamily="34" charset="0"/>
                <a:ea typeface="Calibri" panose="020F0502020204030204" pitchFamily="34" charset="0"/>
                <a:cs typeface="Times New Roman" panose="02020603050405020304" pitchFamily="18" charset="0"/>
              </a:rPr>
              <a:t>Add Alt Text to your images.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0"/>
              </a:spcAft>
              <a:buFont typeface="+mj-lt"/>
              <a:buAutoNum type="romanLcParenR"/>
            </a:pPr>
            <a:r>
              <a:rPr lang="en-US" sz="1100" dirty="0">
                <a:effectLst/>
                <a:latin typeface="Arial" panose="020B0604020202020204" pitchFamily="34" charset="0"/>
                <a:ea typeface="Calibri" panose="020F0502020204030204" pitchFamily="34" charset="0"/>
                <a:cs typeface="Times New Roman" panose="02020603050405020304" pitchFamily="18" charset="0"/>
              </a:rPr>
              <a:t>Right click on the image and select “Edit Alt Text…” to add image description.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0"/>
              </a:spcAft>
              <a:buFont typeface="+mj-lt"/>
              <a:buAutoNum type="romanLcParenR"/>
            </a:pPr>
            <a:r>
              <a:rPr lang="en-US" sz="1100" dirty="0">
                <a:effectLst/>
                <a:latin typeface="Arial" panose="020B0604020202020204" pitchFamily="34" charset="0"/>
                <a:ea typeface="Calibri" panose="020F0502020204030204" pitchFamily="34" charset="0"/>
                <a:cs typeface="Times New Roman" panose="02020603050405020304" pitchFamily="18" charset="0"/>
              </a:rPr>
              <a:t>Add at least 150 character description of the image (AVOID saying “Image of”).</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0"/>
              </a:spcAft>
              <a:buFont typeface="+mj-lt"/>
              <a:buAutoNum type="romanLcParenR"/>
            </a:pPr>
            <a:r>
              <a:rPr lang="en-US" sz="1100" dirty="0">
                <a:effectLst/>
                <a:latin typeface="Arial" panose="020B0604020202020204" pitchFamily="34" charset="0"/>
                <a:ea typeface="Calibri" panose="020F0502020204030204" pitchFamily="34" charset="0"/>
                <a:cs typeface="Times New Roman" panose="02020603050405020304" pitchFamily="18" charset="0"/>
              </a:rPr>
              <a:t>Close out (X) once finished the description.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mj-lt"/>
              <a:buAutoNum type="alphaLcParenR"/>
            </a:pPr>
            <a:r>
              <a:rPr lang="en-US" sz="1100" dirty="0">
                <a:effectLst/>
                <a:latin typeface="Arial" panose="020B0604020202020204" pitchFamily="34" charset="0"/>
                <a:ea typeface="Calibri" panose="020F0502020204030204" pitchFamily="34" charset="0"/>
                <a:cs typeface="Times New Roman" panose="02020603050405020304" pitchFamily="18" charset="0"/>
              </a:rPr>
              <a:t>Run Accessibility Checker in PowerPoint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0"/>
              </a:spcAft>
              <a:buFont typeface="+mj-lt"/>
              <a:buAutoNum type="romanLcParenR"/>
            </a:pPr>
            <a:r>
              <a:rPr lang="en-US" sz="1100" dirty="0">
                <a:effectLst/>
                <a:latin typeface="Arial" panose="020B0604020202020204" pitchFamily="34" charset="0"/>
                <a:ea typeface="Calibri" panose="020F0502020204030204" pitchFamily="34" charset="0"/>
                <a:cs typeface="Times New Roman" panose="02020603050405020304" pitchFamily="18" charset="0"/>
              </a:rPr>
              <a:t>Select “Review” in the menu bar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0"/>
              </a:spcAft>
              <a:buFont typeface="+mj-lt"/>
              <a:buAutoNum type="romanLcParenR"/>
            </a:pPr>
            <a:r>
              <a:rPr lang="en-US" sz="1100" dirty="0">
                <a:effectLst/>
                <a:latin typeface="Arial" panose="020B0604020202020204" pitchFamily="34" charset="0"/>
                <a:ea typeface="Calibri" panose="020F0502020204030204" pitchFamily="34" charset="0"/>
                <a:cs typeface="Times New Roman" panose="02020603050405020304" pitchFamily="18" charset="0"/>
              </a:rPr>
              <a:t>Select “Check Accessibility” near to the “Spelling” button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mj-lt"/>
              <a:buAutoNum type="alphaLcParenR"/>
            </a:pPr>
            <a:r>
              <a:rPr lang="en-US" sz="1100" dirty="0">
                <a:effectLst/>
                <a:latin typeface="Arial" panose="020B0604020202020204" pitchFamily="34" charset="0"/>
                <a:ea typeface="Calibri" panose="020F0502020204030204" pitchFamily="34" charset="0"/>
                <a:cs typeface="Times New Roman" panose="02020603050405020304" pitchFamily="18" charset="0"/>
              </a:rPr>
              <a:t>To explore further on Accessibility for PowerPoints go to </a:t>
            </a:r>
            <a:r>
              <a:rPr lang="en-US" sz="11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5"/>
              </a:rPr>
              <a:t>https://webaccess.msu.edu/Tutorials/powerpoint1.html</a:t>
            </a:r>
            <a:r>
              <a:rPr lang="en-US" sz="1100" dirty="0">
                <a:effectLst/>
                <a:latin typeface="Arial" panose="020B0604020202020204" pitchFamily="34" charset="0"/>
                <a:ea typeface="Calibri" panose="020F0502020204030204" pitchFamily="34" charset="0"/>
                <a:cs typeface="Times New Roman" panose="02020603050405020304" pitchFamily="18" charset="0"/>
              </a:rPr>
              <a:t> to learn more.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arenR"/>
            </a:pPr>
            <a:r>
              <a:rPr lang="en-US" sz="1100" dirty="0">
                <a:effectLst/>
                <a:latin typeface="Arial" panose="020B0604020202020204" pitchFamily="34" charset="0"/>
                <a:ea typeface="Calibri" panose="020F0502020204030204" pitchFamily="34" charset="0"/>
                <a:cs typeface="Times New Roman" panose="02020603050405020304" pitchFamily="18" charset="0"/>
              </a:rPr>
              <a:t>Before sending your template to print or external audiences, </a:t>
            </a:r>
            <a:r>
              <a:rPr lang="en-US" sz="1100" b="1" u="sng" dirty="0">
                <a:effectLst/>
                <a:latin typeface="Arial" panose="020B0604020202020204" pitchFamily="34" charset="0"/>
                <a:ea typeface="Calibri" panose="020F0502020204030204" pitchFamily="34" charset="0"/>
                <a:cs typeface="Times New Roman" panose="02020603050405020304" pitchFamily="18" charset="0"/>
              </a:rPr>
              <a:t>delete this instruction page.</a:t>
            </a:r>
            <a:r>
              <a:rPr lang="en-US" sz="1100" dirty="0">
                <a:effectLst/>
                <a:latin typeface="Arial" panose="020B0604020202020204" pitchFamily="34" charset="0"/>
                <a:ea typeface="Calibri" panose="020F0502020204030204" pitchFamily="34" charset="0"/>
                <a:cs typeface="Times New Roman" panose="02020603050405020304" pitchFamily="18" charset="0"/>
              </a:rPr>
              <a:t> (You may want to print a copy of the instructions to refer back to them later.)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arenR"/>
            </a:pPr>
            <a:r>
              <a:rPr lang="en-US" sz="1100" dirty="0">
                <a:effectLst/>
                <a:latin typeface="Arial" panose="020B0604020202020204" pitchFamily="34" charset="0"/>
                <a:ea typeface="Calibri" panose="020F0502020204030204" pitchFamily="34" charset="0"/>
                <a:cs typeface="Times New Roman" panose="02020603050405020304" pitchFamily="18" charset="0"/>
              </a:rPr>
              <a:t>Save your document with only the remaining, completed flyer pages.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lvl="0" indent="-274320" algn="l">
              <a:spcBef>
                <a:spcPts val="0"/>
              </a:spcBef>
              <a:spcAft>
                <a:spcPts val="0"/>
              </a:spcAft>
              <a:buFont typeface="+mj-lt"/>
              <a:buAutoNum type="arabicParenR"/>
            </a:pP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Print</a:t>
            </a:r>
          </a:p>
          <a:p>
            <a:pPr marL="472574" marR="0" lvl="1" indent="-274320" algn="l">
              <a:spcBef>
                <a:spcPts val="0"/>
              </a:spcBef>
              <a:spcAft>
                <a:spcPts val="0"/>
              </a:spcAft>
              <a:buFont typeface="+mj-lt"/>
              <a:buAutoNum type="arabicParenR"/>
            </a:pP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Items intended for print should be exported as a PDF. Under the “File” menu, select “Export” and make sure “PDF” is selected in the “File Format” section. </a:t>
            </a:r>
          </a:p>
          <a:p>
            <a:pPr marL="472574" marR="0" lvl="1" indent="-274320" algn="l">
              <a:spcBef>
                <a:spcPts val="0"/>
              </a:spcBef>
              <a:spcAft>
                <a:spcPts val="0"/>
              </a:spcAft>
              <a:buFont typeface="+mj-lt"/>
              <a:buAutoNum type="arabicParenR"/>
            </a:pP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 To output your file, ”print” it as a PDF through the print dialog box (file&gt;print). (If you “export” to PDF you will have an additional, large, white border surrounding your design.)</a:t>
            </a:r>
          </a:p>
          <a:p>
            <a:pPr marL="472574" marR="0" lvl="1" indent="-274320" algn="l">
              <a:spcBef>
                <a:spcPts val="0"/>
              </a:spcBef>
              <a:spcAft>
                <a:spcPts val="0"/>
              </a:spcAft>
              <a:buFont typeface="+mj-lt"/>
              <a:buAutoNum type="arabicParenR"/>
            </a:pP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When printing from the file or “printing” to PDF, check that “100%,” “Actual Size” or a similar setting is selected. DO NOT have it set to “scale to page” or “fit to printable area.”</a:t>
            </a:r>
          </a:p>
          <a:p>
            <a:pPr marL="472574" marR="0" lvl="1" indent="-274320" algn="l">
              <a:spcBef>
                <a:spcPts val="0"/>
              </a:spcBef>
              <a:spcAft>
                <a:spcPts val="0"/>
              </a:spcAft>
              <a:buFont typeface="+mj-lt"/>
              <a:buAutoNum type="arabicParenR"/>
            </a:pP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If you need to print more than 10, reach out to Marketing Communication for a list of recommended printers.  </a:t>
            </a:r>
          </a:p>
          <a:p>
            <a:pPr marL="274320" marR="0" lvl="0" indent="-274320" algn="l">
              <a:spcBef>
                <a:spcPts val="0"/>
              </a:spcBef>
              <a:spcAft>
                <a:spcPts val="0"/>
              </a:spcAft>
              <a:buFont typeface="+mj-lt"/>
              <a:buAutoNum type="arabicParenR"/>
            </a:pP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 Digital</a:t>
            </a:r>
          </a:p>
          <a:p>
            <a:pPr marL="472574" marR="0" lvl="1" indent="-274320" algn="l">
              <a:spcBef>
                <a:spcPts val="0"/>
              </a:spcBef>
              <a:spcAft>
                <a:spcPts val="0"/>
              </a:spcAft>
              <a:buFont typeface="+mj-lt"/>
              <a:buAutoNum type="arabicParenR"/>
            </a:pP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In </a:t>
            </a:r>
            <a:r>
              <a:rPr lang="en-US" sz="11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Powerpoint</a:t>
            </a: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 click ”File” &gt; ”Save As”.</a:t>
            </a:r>
          </a:p>
          <a:p>
            <a:pPr marL="472574" marR="0" lvl="1" indent="-274320" algn="l">
              <a:spcBef>
                <a:spcPts val="0"/>
              </a:spcBef>
              <a:spcAft>
                <a:spcPts val="0"/>
              </a:spcAft>
              <a:buFont typeface="+mj-lt"/>
              <a:buAutoNum type="arabicParenR"/>
            </a:pP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Choose where you want the file to be saved. </a:t>
            </a:r>
          </a:p>
          <a:p>
            <a:pPr marL="472574" marR="0" lvl="1" indent="-274320" algn="l">
              <a:spcBef>
                <a:spcPts val="0"/>
              </a:spcBef>
              <a:spcAft>
                <a:spcPts val="0"/>
              </a:spcAft>
              <a:buFont typeface="+mj-lt"/>
              <a:buAutoNum type="arabicParenR"/>
            </a:pP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Select PDF as the Save as type, then select Options.</a:t>
            </a:r>
          </a:p>
          <a:p>
            <a:pPr marL="472574" marR="0" lvl="1" indent="-274320" algn="l">
              <a:spcBef>
                <a:spcPts val="0"/>
              </a:spcBef>
              <a:spcAft>
                <a:spcPts val="0"/>
              </a:spcAft>
              <a:buFont typeface="+mj-lt"/>
              <a:buAutoNum type="arabicParenR"/>
            </a:pP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Check the box for document structure tags for accessibility, then click ok.</a:t>
            </a:r>
          </a:p>
          <a:p>
            <a:pPr marL="0" marR="0">
              <a:spcBef>
                <a:spcPts val="0"/>
              </a:spcBef>
              <a:spcAft>
                <a:spcPts val="0"/>
              </a:spcAft>
            </a:pPr>
            <a:r>
              <a:rPr lang="en-US" sz="1200" dirty="0">
                <a:effectLst/>
                <a:latin typeface="Arial" panose="020B0604020202020204" pitchFamily="34"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47064100"/>
      </p:ext>
    </p:extLst>
  </p:cSld>
  <p:clrMap bg1="lt1" tx1="dk1" bg2="lt2" tx2="dk2" accent1="accent1" accent2="accent2" accent3="accent3" accent4="accent4" accent5="accent5" accent6="accent6" hlink="hlink" folHlink="folHlink"/>
  <p:sldLayoutIdLst>
    <p:sldLayoutId id="2147483664"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sfahanian@cse.msu.edu"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lose-up of a backlit keyboard glowing in the dark.">
            <a:extLst>
              <a:ext uri="{FF2B5EF4-FFF2-40B4-BE49-F238E27FC236}">
                <a16:creationId xmlns:a16="http://schemas.microsoft.com/office/drawing/2014/main" id="{1DB85C5B-C382-AB84-6348-84F1D2CA8BA7}"/>
              </a:ext>
            </a:extLst>
          </p:cNvPr>
          <p:cNvPicPr>
            <a:picLocks noGrp="1" noRot="1" noChangeAspect="1" noMove="1" noResize="1" noEditPoints="1" noAdjustHandles="1" noChangeArrowheads="1" noChangeShapeType="1" noCrop="1"/>
          </p:cNvPicPr>
          <p:nvPr/>
        </p:nvPicPr>
        <p:blipFill>
          <a:blip r:embed="rId2"/>
          <a:srcRect r="21580"/>
          <a:stretch>
            <a:fillRect/>
          </a:stretch>
        </p:blipFill>
        <p:spPr>
          <a:xfrm>
            <a:off x="5086350" y="6947097"/>
            <a:ext cx="2481775" cy="2800767"/>
          </a:xfrm>
          <a:prstGeom prst="rect">
            <a:avLst/>
          </a:prstGeom>
        </p:spPr>
      </p:pic>
      <p:sp>
        <p:nvSpPr>
          <p:cNvPr id="7" name="TextBox 6">
            <a:extLst>
              <a:ext uri="{FF2B5EF4-FFF2-40B4-BE49-F238E27FC236}">
                <a16:creationId xmlns:a16="http://schemas.microsoft.com/office/drawing/2014/main" id="{3A942D59-EEC0-6C01-8A0D-E3B3A35A372E}"/>
              </a:ext>
            </a:extLst>
          </p:cNvPr>
          <p:cNvSpPr txBox="1">
            <a:spLocks noGrp="1" noRot="1" noMove="1" noResize="1" noEditPoints="1" noAdjustHandles="1" noChangeArrowheads="1" noChangeShapeType="1"/>
          </p:cNvSpPr>
          <p:nvPr/>
        </p:nvSpPr>
        <p:spPr>
          <a:xfrm>
            <a:off x="295586" y="7046625"/>
            <a:ext cx="4991548" cy="2462213"/>
          </a:xfrm>
          <a:prstGeom prst="rect">
            <a:avLst/>
          </a:prstGeom>
          <a:noFill/>
        </p:spPr>
        <p:txBody>
          <a:bodyPr wrap="square" rtlCol="0">
            <a:spAutoFit/>
          </a:bodyPr>
          <a:lstStyle/>
          <a:p>
            <a:r>
              <a:rPr lang="en-US" sz="1400" dirty="0"/>
              <a:t>Contact:</a:t>
            </a:r>
          </a:p>
          <a:p>
            <a:r>
              <a:rPr lang="en-US" sz="1400" dirty="0"/>
              <a:t>Abdol-Hossein Esfahanian</a:t>
            </a:r>
          </a:p>
          <a:p>
            <a:r>
              <a:rPr lang="en-US" sz="1400" dirty="0"/>
              <a:t>Professor and Chairperson</a:t>
            </a:r>
          </a:p>
          <a:p>
            <a:r>
              <a:rPr lang="en-US" sz="1400" dirty="0"/>
              <a:t>Department of Computer Science and Engineering</a:t>
            </a:r>
          </a:p>
          <a:p>
            <a:r>
              <a:rPr lang="en-US" sz="1400" u="sng" dirty="0">
                <a:hlinkClick r:id="rId3">
                  <a:extLst>
                    <a:ext uri="{A12FA001-AC4F-418D-AE19-62706E023703}">
                      <ahyp:hlinkClr xmlns:ahyp="http://schemas.microsoft.com/office/drawing/2018/hyperlinkcolor" val="tx"/>
                    </a:ext>
                  </a:extLst>
                </a:hlinkClick>
              </a:rPr>
              <a:t>esfahanian@cse.msu.edu</a:t>
            </a:r>
            <a:endParaRPr lang="en-US" sz="1400" dirty="0"/>
          </a:p>
          <a:p>
            <a:endParaRPr lang="en-US" sz="1400" dirty="0"/>
          </a:p>
          <a:p>
            <a:r>
              <a:rPr lang="en-US" sz="1400" dirty="0"/>
              <a:t>Andrei Simonov</a:t>
            </a:r>
            <a:br>
              <a:rPr lang="en-US" sz="1400" dirty="0"/>
            </a:br>
            <a:r>
              <a:rPr lang="en-US" sz="1400" dirty="0"/>
              <a:t>Frederick S. Addy Distinguished Chair in Finance</a:t>
            </a:r>
          </a:p>
          <a:p>
            <a:r>
              <a:rPr lang="en-US" sz="1400" dirty="0"/>
              <a:t>Chairperson, Department of Finance </a:t>
            </a:r>
            <a:br>
              <a:rPr lang="en-US" sz="1400" dirty="0"/>
            </a:br>
            <a:r>
              <a:rPr lang="en-US" sz="1400" dirty="0"/>
              <a:t>Eli Broad College of Business</a:t>
            </a:r>
          </a:p>
          <a:p>
            <a:r>
              <a:rPr lang="en-US" sz="1400" u="sng" dirty="0"/>
              <a:t>simonov@broad.msu.edu</a:t>
            </a:r>
            <a:endParaRPr lang="en-US" sz="1400" dirty="0"/>
          </a:p>
        </p:txBody>
      </p:sp>
      <p:sp>
        <p:nvSpPr>
          <p:cNvPr id="8" name="AutoShape 2" descr="Computer Science (M.S.) image">
            <a:extLst>
              <a:ext uri="{FF2B5EF4-FFF2-40B4-BE49-F238E27FC236}">
                <a16:creationId xmlns:a16="http://schemas.microsoft.com/office/drawing/2014/main" id="{CED2E9B1-9863-615B-B58C-3392E984F5E7}"/>
              </a:ext>
            </a:extLst>
          </p:cNvPr>
          <p:cNvSpPr>
            <a:spLocks noGrp="1" noRot="1" noChangeAspect="1" noMove="1" noResize="1" noEditPoints="1" noAdjustHandles="1" noChangeArrowheads="1" noChangeShapeType="1"/>
          </p:cNvSpPr>
          <p:nvPr/>
        </p:nvSpPr>
        <p:spPr bwMode="auto">
          <a:xfrm>
            <a:off x="3733800" y="48768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TextBox 2">
            <a:extLst>
              <a:ext uri="{FF2B5EF4-FFF2-40B4-BE49-F238E27FC236}">
                <a16:creationId xmlns:a16="http://schemas.microsoft.com/office/drawing/2014/main" id="{D02F7122-B204-9FE8-96F7-1BEB7426F816}"/>
              </a:ext>
            </a:extLst>
          </p:cNvPr>
          <p:cNvSpPr txBox="1">
            <a:spLocks noGrp="1" noRot="1" noMove="1" noResize="1" noEditPoints="1" noAdjustHandles="1" noChangeArrowheads="1" noChangeShapeType="1"/>
          </p:cNvSpPr>
          <p:nvPr/>
        </p:nvSpPr>
        <p:spPr>
          <a:xfrm>
            <a:off x="139846" y="1219200"/>
            <a:ext cx="7557247" cy="5709255"/>
          </a:xfrm>
          <a:prstGeom prst="rect">
            <a:avLst/>
          </a:prstGeom>
          <a:noFill/>
        </p:spPr>
        <p:txBody>
          <a:bodyPr wrap="square" rtlCol="0">
            <a:spAutoFit/>
          </a:bodyPr>
          <a:lstStyle/>
          <a:p>
            <a:r>
              <a:rPr lang="en-US" sz="1400" b="1" dirty="0"/>
              <a:t>Proposed Program: Master of Science in Fintech &amp; AI</a:t>
            </a:r>
          </a:p>
          <a:p>
            <a:endParaRPr lang="en-US" sz="700" dirty="0"/>
          </a:p>
          <a:p>
            <a:r>
              <a:rPr lang="en-US" sz="1100" b="1" dirty="0"/>
              <a:t>Overview: </a:t>
            </a:r>
            <a:br>
              <a:rPr lang="en-US" sz="1100" b="1" dirty="0"/>
            </a:br>
            <a:r>
              <a:rPr lang="en-US" sz="1100" dirty="0"/>
              <a:t>The Department of Computer Science and Engineering, in collaboration with the Department of Finance, proposes a new Master of Science program in Fintech and AI. This program is designed to prepare professionals to lead technology-driven financial services organizations. It offers a strong foundation in finance along with a deep understanding of the technological infrastructure, innovation, and enabling technologies that shape the industry. </a:t>
            </a:r>
            <a:r>
              <a:rPr lang="en-US" sz="1100"/>
              <a:t>Ideal for those interested in the intersection of finance and technology, the program equips students with the specialized skills needed to navigate the rapidly evolving financial landscape and pursue impactful careers in both fields.</a:t>
            </a:r>
          </a:p>
          <a:p>
            <a:endParaRPr lang="en-US" sz="1100" dirty="0"/>
          </a:p>
          <a:p>
            <a:r>
              <a:rPr lang="en-US" sz="1100" b="1" dirty="0"/>
              <a:t>Value of MS in Fintech degree: </a:t>
            </a:r>
          </a:p>
          <a:p>
            <a:endParaRPr lang="en-US" sz="200" dirty="0"/>
          </a:p>
          <a:p>
            <a:pPr marL="169863" indent="-169863"/>
            <a:r>
              <a:rPr lang="en-US" sz="1100" dirty="0"/>
              <a:t>1. </a:t>
            </a:r>
            <a:r>
              <a:rPr lang="en-US" sz="1100" b="1" dirty="0"/>
              <a:t>Growing Industry and Career Opportunities:</a:t>
            </a:r>
          </a:p>
          <a:p>
            <a:pPr marL="339725" indent="-169863">
              <a:buFont typeface="Arial" panose="020B0604020202020204" pitchFamily="34" charset="0"/>
              <a:buChar char="•"/>
            </a:pPr>
            <a:r>
              <a:rPr lang="en-US" sz="1100" dirty="0"/>
              <a:t>High Demand: The fintech industry is experiencing significant growth, creating a high demand for professionals with specialized knowledge in financial technology. </a:t>
            </a:r>
          </a:p>
          <a:p>
            <a:pPr marL="339725" indent="-169863">
              <a:buFont typeface="Arial" panose="020B0604020202020204" pitchFamily="34" charset="0"/>
              <a:buChar char="•"/>
            </a:pPr>
            <a:r>
              <a:rPr lang="en-US" sz="1100" dirty="0"/>
              <a:t>Diverse Career Paths: Fintech graduates can find opportunities in various roles, including digital banking, electronic payments, online lending, investment management, data analytics, fintech, lnsurtech, and crypto assets. </a:t>
            </a:r>
          </a:p>
          <a:p>
            <a:pPr marL="339725" indent="-169863">
              <a:buFont typeface="Arial" panose="020B0604020202020204" pitchFamily="34" charset="0"/>
              <a:buChar char="•"/>
            </a:pPr>
            <a:r>
              <a:rPr lang="en-US" sz="1100" dirty="0"/>
              <a:t>Competitive Salaries: Fintech professionals often command competitive salaries, reflecting the high-skill demand. </a:t>
            </a:r>
          </a:p>
          <a:p>
            <a:pPr marL="169862"/>
            <a:endParaRPr lang="en-US" sz="700" dirty="0"/>
          </a:p>
          <a:p>
            <a:pPr marL="169863" indent="-169863"/>
            <a:r>
              <a:rPr lang="en-US" sz="1100" dirty="0"/>
              <a:t>2</a:t>
            </a:r>
            <a:r>
              <a:rPr lang="en-US" sz="1100" b="1" dirty="0"/>
              <a:t>. Specialized Knowledge and Skills:</a:t>
            </a:r>
          </a:p>
          <a:p>
            <a:pPr marL="339725" indent="-169863">
              <a:buFont typeface="Arial" panose="020B0604020202020204" pitchFamily="34" charset="0"/>
              <a:buChar char="•"/>
            </a:pPr>
            <a:r>
              <a:rPr lang="en-US" sz="1100" dirty="0"/>
              <a:t>Domain Expertise: MS in Fintech &amp; Al programs provide in-depth knowledge of financial concepts, markets, and regulations, alongside technical skills. </a:t>
            </a:r>
          </a:p>
          <a:p>
            <a:pPr marL="339725" indent="-169863">
              <a:buFont typeface="Arial" panose="020B0604020202020204" pitchFamily="34" charset="0"/>
              <a:buChar char="•"/>
            </a:pPr>
            <a:r>
              <a:rPr lang="en-US" sz="1100" dirty="0"/>
              <a:t>Technical Proficiency: These programs equip students with skills in artificial intelligence, machine learning, big data, blockchain, and data analytics, which are crucial in the fintech sector. </a:t>
            </a:r>
          </a:p>
          <a:p>
            <a:pPr marL="339725" indent="-169863">
              <a:buFont typeface="Arial" panose="020B0604020202020204" pitchFamily="34" charset="0"/>
              <a:buChar char="•"/>
            </a:pPr>
            <a:r>
              <a:rPr lang="en-US" sz="1100" dirty="0"/>
              <a:t>Problem-Solving Skills: Students learn to apply technology to solve financial challenges and create innovative solutions. </a:t>
            </a:r>
          </a:p>
          <a:p>
            <a:pPr marL="169862"/>
            <a:endParaRPr lang="en-US" sz="500" dirty="0"/>
          </a:p>
          <a:p>
            <a:pPr marL="169863" indent="-169863"/>
            <a:r>
              <a:rPr lang="en-US" sz="1100" dirty="0"/>
              <a:t>3. </a:t>
            </a:r>
            <a:r>
              <a:rPr lang="en-US" sz="1100" b="1" dirty="0"/>
              <a:t>Enhanced Career Advancement:</a:t>
            </a:r>
          </a:p>
          <a:p>
            <a:pPr marL="344488" indent="-173038">
              <a:buFont typeface="Arial" panose="020B0604020202020204" pitchFamily="34" charset="0"/>
              <a:buChar char="•"/>
            </a:pPr>
            <a:r>
              <a:rPr lang="en-US" sz="1100" dirty="0"/>
              <a:t>Leadership Roles: An MS in Fintech &amp; Al can position graduates for leadership roles in fintech companies and traditional financial institutions. </a:t>
            </a:r>
          </a:p>
          <a:p>
            <a:pPr marL="344488" indent="-173038">
              <a:buFont typeface="Arial" panose="020B0604020202020204" pitchFamily="34" charset="0"/>
              <a:buChar char="•"/>
            </a:pPr>
            <a:r>
              <a:rPr lang="en-US" sz="1100" dirty="0"/>
              <a:t>Entrepreneurship: The program can also provide the necessary knowledge and skills for aspiring fintech entrepreneurs. </a:t>
            </a:r>
          </a:p>
          <a:p>
            <a:pPr marL="344488" indent="-173038">
              <a:buFont typeface="Arial" panose="020B0604020202020204" pitchFamily="34" charset="0"/>
              <a:buChar char="•"/>
            </a:pPr>
            <a:r>
              <a:rPr lang="en-US" sz="1100" dirty="0"/>
              <a:t>Career Advancement: The skills and knowledge gained through an MS in Fintech &amp; Al can lead to faster career advancement and increased earning potential.</a:t>
            </a:r>
          </a:p>
        </p:txBody>
      </p:sp>
    </p:spTree>
    <p:extLst>
      <p:ext uri="{BB962C8B-B14F-4D97-AF65-F5344CB8AC3E}">
        <p14:creationId xmlns:p14="http://schemas.microsoft.com/office/powerpoint/2010/main" val="11702943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34dcf5e-45da-40b8-8703-9f1f724ccd25">
      <Terms xmlns="http://schemas.microsoft.com/office/infopath/2007/PartnerControls"/>
    </lcf76f155ced4ddcb4097134ff3c332f>
    <TaxCatchAll xmlns="daf0878e-a7ce-49b5-8d5e-e7b722d67b5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66A7BB52520F04FAF10753442C56501" ma:contentTypeVersion="19" ma:contentTypeDescription="Create a new document." ma:contentTypeScope="" ma:versionID="ad1f9138252d4782f257ee41ac17667e">
  <xsd:schema xmlns:xsd="http://www.w3.org/2001/XMLSchema" xmlns:xs="http://www.w3.org/2001/XMLSchema" xmlns:p="http://schemas.microsoft.com/office/2006/metadata/properties" xmlns:ns2="134dcf5e-45da-40b8-8703-9f1f724ccd25" xmlns:ns3="daf0878e-a7ce-49b5-8d5e-e7b722d67b5c" targetNamespace="http://schemas.microsoft.com/office/2006/metadata/properties" ma:root="true" ma:fieldsID="38c577da7e2ea522471bfca27af59966" ns2:_="" ns3:_="">
    <xsd:import namespace="134dcf5e-45da-40b8-8703-9f1f724ccd25"/>
    <xsd:import namespace="daf0878e-a7ce-49b5-8d5e-e7b722d67b5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DateTaken" minOccurs="0"/>
                <xsd:element ref="ns2:MediaLengthInSeconds" minOccurs="0"/>
                <xsd:element ref="ns2:MediaServiceObjectDetectorVersions" minOccurs="0"/>
                <xsd:element ref="ns2:MediaServiceLocation"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4dcf5e-45da-40b8-8703-9f1f724ccd2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0ad816ea-8460-453a-b1af-cd753e23c00d"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dexed="true" ma:internalName="MediaServiceDateTake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af0878e-a7ce-49b5-8d5e-e7b722d67b5c"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6b340ac-fe3b-4739-accc-5215ce7f6e57}" ma:internalName="TaxCatchAll" ma:showField="CatchAllData" ma:web="daf0878e-a7ce-49b5-8d5e-e7b722d67b5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6E032D-1D85-402A-A2C9-406D955C4B1D}">
  <ds:schemaRefs>
    <ds:schemaRef ds:uri="http://schemas.microsoft.com/sharepoint/v3/contenttype/forms"/>
  </ds:schemaRefs>
</ds:datastoreItem>
</file>

<file path=customXml/itemProps2.xml><?xml version="1.0" encoding="utf-8"?>
<ds:datastoreItem xmlns:ds="http://schemas.openxmlformats.org/officeDocument/2006/customXml" ds:itemID="{39A11236-460F-446B-871D-F2BD9B7DDACB}">
  <ds:schemaRefs>
    <ds:schemaRef ds:uri="http://purl.org/dc/terms/"/>
    <ds:schemaRef ds:uri="http://schemas.microsoft.com/office/2006/documentManagement/types"/>
    <ds:schemaRef ds:uri="246ef44f-f990-48bd-9879-1a6abc62ee4b"/>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cf5acb0e-65f3-4956-8f44-8b04fb76dffa"/>
    <ds:schemaRef ds:uri="http://www.w3.org/XML/1998/namespace"/>
    <ds:schemaRef ds:uri="http://purl.org/dc/dcmitype/"/>
    <ds:schemaRef ds:uri="1c37f230-599f-465e-9b7d-b0656676e9ee"/>
    <ds:schemaRef ds:uri="cdeeff5b-5a76-472d-984f-1681dacc0916"/>
  </ds:schemaRefs>
</ds:datastoreItem>
</file>

<file path=customXml/itemProps3.xml><?xml version="1.0" encoding="utf-8"?>
<ds:datastoreItem xmlns:ds="http://schemas.openxmlformats.org/officeDocument/2006/customXml" ds:itemID="{1B6E5D49-2AA7-47ED-B60C-CBE7B68F30F7}"/>
</file>

<file path=docProps/app.xml><?xml version="1.0" encoding="utf-8"?>
<Properties xmlns="http://schemas.openxmlformats.org/officeDocument/2006/extended-properties" xmlns:vt="http://schemas.openxmlformats.org/officeDocument/2006/docPropsVTypes">
  <Template>EGR.Fly.TEMP.20210928</Template>
  <TotalTime>2183</TotalTime>
  <Words>412</Words>
  <Application>Microsoft Macintosh PowerPoint</Application>
  <PresentationFormat>Custom</PresentationFormat>
  <Paragraphs>29</Paragraphs>
  <Slides>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Arial</vt:lpstr>
      <vt:lpstr>Arial Black</vt:lpstr>
      <vt:lpstr>Calibri</vt:lpstr>
      <vt:lpstr>Office Theme</vt:lpstr>
      <vt:lpstr>Custom Design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Labate, Zea</dc:creator>
  <cp:lastModifiedBy>Tran, Ashley</cp:lastModifiedBy>
  <cp:revision>46</cp:revision>
  <cp:lastPrinted>2018-10-03T13:28:50Z</cp:lastPrinted>
  <dcterms:created xsi:type="dcterms:W3CDTF">2021-11-04T15:57:36Z</dcterms:created>
  <dcterms:modified xsi:type="dcterms:W3CDTF">2025-06-06T13:20:37Z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0x010100366A7BB52520F04FAF10753442C56501</vt:lpwstr>
  </property>
  <property fmtid="{D5CDD505-2E9C-101B-9397-08002B2CF9AE}" pid="3" name="MediaServiceImageTags">
    <vt:lpwstr/>
  </property>
</Properties>
</file>