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28842"/>
            <a:ext cx="10363200" cy="13019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0807"/>
            <a:ext cx="10363200" cy="21023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89866-37A5-404A-81A6-6532A5E5AD97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7DA88-46C2-409E-B2E6-FF38A82172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109546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8503"/>
            <a:ext cx="10972800" cy="6601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4109"/>
            <a:ext cx="10972800" cy="4812055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649224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" charset="2"/>
              <a:buChar char="§"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9417F-F5A4-4EBF-9EDB-D6FADBE48262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B047E-E3BB-42D7-8C94-962814E3B1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280259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2206"/>
            <a:ext cx="5267605" cy="5064144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314795" y="1292206"/>
            <a:ext cx="5267605" cy="5064144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BCB33-2841-4246-B92F-BAA0035CB7A8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8000-ED7C-4D5D-BB70-DFB466917B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418503"/>
            <a:ext cx="10972800" cy="6601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5866016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0075"/>
            <a:ext cx="10972800" cy="4809727"/>
          </a:xfrm>
          <a:prstGeom prst="rect">
            <a:avLst/>
          </a:prstGeom>
        </p:spPr>
        <p:txBody>
          <a:bodyPr wrap="square" numCol="1" anchor="t"/>
          <a:lstStyle>
            <a:lvl1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6928D-E9A6-4D6F-B73D-FFDB292002BE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33FE-425F-4E82-9143-D0D91FD8E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09600" y="418503"/>
            <a:ext cx="10972800" cy="6601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0" i="0" kern="1200" baseline="0">
                <a:solidFill>
                  <a:srgbClr val="18453B"/>
                </a:solidFill>
                <a:latin typeface="Gotham-Bold"/>
                <a:ea typeface="ＭＳ Ｐゴシック" charset="-128"/>
                <a:cs typeface="Gotham-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sz="3600"/>
              <a:t>Click to edit Master title style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230120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5551"/>
            <a:ext cx="10972800" cy="4804251"/>
          </a:xfrm>
          <a:prstGeom prst="rect">
            <a:avLst/>
          </a:prstGeom>
        </p:spPr>
        <p:txBody>
          <a:bodyPr wrap="square" numCol="1" anchor="t"/>
          <a:lstStyle>
            <a:lvl1pPr marL="457200" indent="-457200" algn="l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57200" indent="457200" algn="l"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3C68-D9C1-4107-B762-34798D167913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A7860-4A53-44CE-B5E6-9912A276DF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418503"/>
            <a:ext cx="10972800" cy="6601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5617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2192001" cy="239898"/>
          </a:xfrm>
          <a:prstGeom prst="rect">
            <a:avLst/>
          </a:prstGeom>
          <a:solidFill>
            <a:srgbClr val="12362C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595959"/>
                </a:solidFill>
                <a:latin typeface="Gotham Book" pitchFamily="2" charset="0"/>
              </a:defRPr>
            </a:lvl1pPr>
          </a:lstStyle>
          <a:p>
            <a:pPr>
              <a:defRPr/>
            </a:pPr>
            <a:fld id="{93603BCC-380B-47CF-9F50-06F277ED20DD}" type="datetime1">
              <a:rPr lang="en-US" altLang="en-US" smtClean="0"/>
              <a:t>6/9/2025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595959"/>
                </a:solidFill>
                <a:latin typeface="Gotham Book" pitchFamily="2" charset="0"/>
              </a:defRPr>
            </a:lvl1pPr>
          </a:lstStyle>
          <a:p>
            <a:pPr>
              <a:defRPr/>
            </a:pPr>
            <a:fld id="{0EE6DC1D-3158-4B64-B5D1-D9E938752C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TextBox 2"/>
          <p:cNvSpPr txBox="1">
            <a:spLocks noChangeArrowheads="1"/>
          </p:cNvSpPr>
          <p:nvPr userDrawn="1"/>
        </p:nvSpPr>
        <p:spPr bwMode="auto">
          <a:xfrm>
            <a:off x="4620684" y="-19050"/>
            <a:ext cx="732366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100" dirty="0">
                <a:solidFill>
                  <a:schemeClr val="bg1"/>
                </a:solidFill>
                <a:latin typeface="Gotham Bold" charset="0"/>
                <a:cs typeface="Gotham Bold" charset="0"/>
              </a:rPr>
              <a:t>MICHIGAN STATE </a:t>
            </a:r>
            <a:r>
              <a:rPr lang="en-US" sz="1100" dirty="0">
                <a:solidFill>
                  <a:schemeClr val="bg1"/>
                </a:solidFill>
                <a:latin typeface="Gotham Light" charset="0"/>
                <a:cs typeface="Gotham Light" charset="0"/>
              </a:rPr>
              <a:t>UNIVERSITY</a:t>
            </a:r>
            <a:r>
              <a:rPr lang="en-US" sz="1100" baseline="0" dirty="0">
                <a:solidFill>
                  <a:schemeClr val="bg1"/>
                </a:solidFill>
                <a:latin typeface="Gotham Light" charset="0"/>
                <a:cs typeface="Gotham Light" charset="0"/>
              </a:rPr>
              <a:t> -  COLLEGE OF ENGINEERING</a:t>
            </a:r>
            <a:endParaRPr lang="en-US" sz="1100" dirty="0">
              <a:solidFill>
                <a:schemeClr val="bg1"/>
              </a:solidFill>
              <a:latin typeface="Gotham Medium" charset="0"/>
              <a:cs typeface="Gotham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32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advClick="0"/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0431B-996D-48E5-A8BE-D4DA759C6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MSU AI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B5320-5FC6-44C0-8DDB-CC3B78CE5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00715"/>
            <a:ext cx="5616271" cy="521866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Develop a campus-wide AI strategy</a:t>
            </a:r>
          </a:p>
          <a:p>
            <a:pPr lvl="1"/>
            <a:r>
              <a:rPr lang="en-US" dirty="0"/>
              <a:t>Research on AI and AI enhanced research</a:t>
            </a:r>
          </a:p>
          <a:p>
            <a:pPr lvl="1"/>
            <a:r>
              <a:rPr lang="en-US" dirty="0"/>
              <a:t>AI in education: policy, personalization, translation, modality support, AI competency requirement</a:t>
            </a:r>
          </a:p>
          <a:p>
            <a:pPr lvl="1"/>
            <a:r>
              <a:rPr lang="en-US" dirty="0"/>
              <a:t>AI in enterprise</a:t>
            </a:r>
          </a:p>
          <a:p>
            <a:r>
              <a:rPr lang="en-US" dirty="0"/>
              <a:t>AI Summit: 07-May full day</a:t>
            </a:r>
          </a:p>
          <a:p>
            <a:pPr lvl="1"/>
            <a:r>
              <a:rPr lang="en-US" dirty="0"/>
              <a:t>convened over 200 campus representatives</a:t>
            </a:r>
          </a:p>
          <a:p>
            <a:pPr lvl="1"/>
            <a:r>
              <a:rPr lang="en-US" dirty="0"/>
              <a:t>converge on a strategic framework</a:t>
            </a:r>
          </a:p>
          <a:p>
            <a:pPr lvl="1"/>
            <a:r>
              <a:rPr lang="en-US" dirty="0"/>
              <a:t>continue with task groups to develop detail</a:t>
            </a:r>
          </a:p>
          <a:p>
            <a:r>
              <a:rPr lang="en-US" dirty="0"/>
              <a:t>Work is ongoing pending arrival of new provost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D9A04-F55D-4B42-BB7F-855557D13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4B047E-E3BB-42D7-8C94-962814E3B10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Gotham Book" pitchFamily="2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Gotham Book" pitchFamily="2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97" name="Group 96" descr="Circle chart that shows sustainable compute">
            <a:extLst>
              <a:ext uri="{FF2B5EF4-FFF2-40B4-BE49-F238E27FC236}">
                <a16:creationId xmlns:a16="http://schemas.microsoft.com/office/drawing/2014/main" id="{3D4E2C7D-F7C0-20EB-D333-4676352E6586}"/>
              </a:ext>
            </a:extLst>
          </p:cNvPr>
          <p:cNvGrpSpPr/>
          <p:nvPr/>
        </p:nvGrpSpPr>
        <p:grpSpPr>
          <a:xfrm>
            <a:off x="6486962" y="1015533"/>
            <a:ext cx="5095438" cy="5095438"/>
            <a:chOff x="6486962" y="1015533"/>
            <a:chExt cx="5095438" cy="509543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2BC9650-D7C9-77F0-E3EF-C77FB206561E}"/>
                </a:ext>
              </a:extLst>
            </p:cNvPr>
            <p:cNvSpPr/>
            <p:nvPr/>
          </p:nvSpPr>
          <p:spPr>
            <a:xfrm>
              <a:off x="6486962" y="1015533"/>
              <a:ext cx="5095438" cy="5095438"/>
            </a:xfrm>
            <a:prstGeom prst="ellipse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3CA9E39-A308-E280-D7C9-03DC59E89DEC}"/>
                </a:ext>
              </a:extLst>
            </p:cNvPr>
            <p:cNvGrpSpPr/>
            <p:nvPr/>
          </p:nvGrpSpPr>
          <p:grpSpPr>
            <a:xfrm rot="10959893">
              <a:off x="7160690" y="1610553"/>
              <a:ext cx="3775410" cy="3834865"/>
              <a:chOff x="4001190" y="1754037"/>
              <a:chExt cx="3775410" cy="3834865"/>
            </a:xfrm>
          </p:grpSpPr>
          <p:sp>
            <p:nvSpPr>
              <p:cNvPr id="7" name="Partial Circle 6">
                <a:extLst>
                  <a:ext uri="{FF2B5EF4-FFF2-40B4-BE49-F238E27FC236}">
                    <a16:creationId xmlns:a16="http://schemas.microsoft.com/office/drawing/2014/main" id="{E08A4444-562E-5934-F0E8-480EA18F9218}"/>
                  </a:ext>
                </a:extLst>
              </p:cNvPr>
              <p:cNvSpPr/>
              <p:nvPr/>
            </p:nvSpPr>
            <p:spPr>
              <a:xfrm>
                <a:off x="4001190" y="1754037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82C8E9D-491C-4EC7-6748-B53A71745792}"/>
                  </a:ext>
                </a:extLst>
              </p:cNvPr>
              <p:cNvSpPr txBox="1"/>
              <p:nvPr/>
            </p:nvSpPr>
            <p:spPr>
              <a:xfrm rot="16200000">
                <a:off x="5318467" y="4903013"/>
                <a:ext cx="1117863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Others…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B24C02A-64FC-2D58-F8B8-3C2BD294F777}"/>
                </a:ext>
              </a:extLst>
            </p:cNvPr>
            <p:cNvGrpSpPr/>
            <p:nvPr/>
          </p:nvGrpSpPr>
          <p:grpSpPr>
            <a:xfrm rot="12250696">
              <a:off x="7167289" y="1627919"/>
              <a:ext cx="3775410" cy="3810265"/>
              <a:chOff x="4005585" y="1741119"/>
              <a:chExt cx="3775410" cy="3810265"/>
            </a:xfrm>
          </p:grpSpPr>
          <p:sp>
            <p:nvSpPr>
              <p:cNvPr id="10" name="Partial Circle 9">
                <a:extLst>
                  <a:ext uri="{FF2B5EF4-FFF2-40B4-BE49-F238E27FC236}">
                    <a16:creationId xmlns:a16="http://schemas.microsoft.com/office/drawing/2014/main" id="{836CE2D1-F511-583D-F0DA-16BD257F0183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F5BD848-8D89-16BE-0045-DF2B422B0F91}"/>
                  </a:ext>
                </a:extLst>
              </p:cNvPr>
              <p:cNvSpPr txBox="1"/>
              <p:nvPr/>
            </p:nvSpPr>
            <p:spPr>
              <a:xfrm rot="5443250">
                <a:off x="5300317" y="4847345"/>
                <a:ext cx="1154162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      operations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A0B7CCE-1613-58B3-B924-BAE1426AC9CA}"/>
                </a:ext>
              </a:extLst>
            </p:cNvPr>
            <p:cNvGrpSpPr/>
            <p:nvPr/>
          </p:nvGrpSpPr>
          <p:grpSpPr>
            <a:xfrm rot="9585905">
              <a:off x="7157941" y="1609342"/>
              <a:ext cx="3775410" cy="3834865"/>
              <a:chOff x="4001190" y="1754037"/>
              <a:chExt cx="3775410" cy="3834865"/>
            </a:xfrm>
          </p:grpSpPr>
          <p:sp>
            <p:nvSpPr>
              <p:cNvPr id="13" name="Partial Circle 12">
                <a:extLst>
                  <a:ext uri="{FF2B5EF4-FFF2-40B4-BE49-F238E27FC236}">
                    <a16:creationId xmlns:a16="http://schemas.microsoft.com/office/drawing/2014/main" id="{A86EE63D-FA26-3E7A-A790-82031F8C0F4E}"/>
                  </a:ext>
                </a:extLst>
              </p:cNvPr>
              <p:cNvSpPr/>
              <p:nvPr/>
            </p:nvSpPr>
            <p:spPr>
              <a:xfrm>
                <a:off x="4001190" y="1754037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132C1D4-D797-A0EE-CEC0-181872FECF19}"/>
                  </a:ext>
                </a:extLst>
              </p:cNvPr>
              <p:cNvSpPr txBox="1"/>
              <p:nvPr/>
            </p:nvSpPr>
            <p:spPr>
              <a:xfrm rot="16200000">
                <a:off x="5318467" y="4903013"/>
                <a:ext cx="1117863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Education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72997D4-4284-FB36-E864-7871B349C282}"/>
                </a:ext>
              </a:extLst>
            </p:cNvPr>
            <p:cNvGrpSpPr/>
            <p:nvPr/>
          </p:nvGrpSpPr>
          <p:grpSpPr>
            <a:xfrm rot="8234917">
              <a:off x="7160434" y="1625553"/>
              <a:ext cx="3775410" cy="3834865"/>
              <a:chOff x="4001190" y="1754037"/>
              <a:chExt cx="3775410" cy="3834865"/>
            </a:xfrm>
          </p:grpSpPr>
          <p:sp>
            <p:nvSpPr>
              <p:cNvPr id="16" name="Partial Circle 15">
                <a:extLst>
                  <a:ext uri="{FF2B5EF4-FFF2-40B4-BE49-F238E27FC236}">
                    <a16:creationId xmlns:a16="http://schemas.microsoft.com/office/drawing/2014/main" id="{FA10143E-13B1-3FF3-2B1A-B7CEFB6EEAFB}"/>
                  </a:ext>
                </a:extLst>
              </p:cNvPr>
              <p:cNvSpPr/>
              <p:nvPr/>
            </p:nvSpPr>
            <p:spPr>
              <a:xfrm>
                <a:off x="4001190" y="1754037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B45D492-9663-AFF8-5D83-0D98245212A0}"/>
                  </a:ext>
                </a:extLst>
              </p:cNvPr>
              <p:cNvSpPr txBox="1"/>
              <p:nvPr/>
            </p:nvSpPr>
            <p:spPr>
              <a:xfrm rot="16200000">
                <a:off x="5318467" y="4903013"/>
                <a:ext cx="1117863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LLM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D1B9E30-24CB-E88F-AE2E-AD5484FFEFD7}"/>
                </a:ext>
              </a:extLst>
            </p:cNvPr>
            <p:cNvGrpSpPr/>
            <p:nvPr/>
          </p:nvGrpSpPr>
          <p:grpSpPr>
            <a:xfrm rot="13551321">
              <a:off x="7167288" y="1626965"/>
              <a:ext cx="3775410" cy="3810265"/>
              <a:chOff x="4005585" y="1741119"/>
              <a:chExt cx="3775410" cy="3810265"/>
            </a:xfrm>
          </p:grpSpPr>
          <p:sp>
            <p:nvSpPr>
              <p:cNvPr id="19" name="Partial Circle 18">
                <a:extLst>
                  <a:ext uri="{FF2B5EF4-FFF2-40B4-BE49-F238E27FC236}">
                    <a16:creationId xmlns:a16="http://schemas.microsoft.com/office/drawing/2014/main" id="{CC3731D7-2285-F851-388E-B73726B9C779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AC0E487-73E5-0642-107C-AE62E378749A}"/>
                  </a:ext>
                </a:extLst>
              </p:cNvPr>
              <p:cNvSpPr txBox="1"/>
              <p:nvPr/>
            </p:nvSpPr>
            <p:spPr>
              <a:xfrm rot="5443250">
                <a:off x="5300317" y="4847345"/>
                <a:ext cx="1154162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medical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B59B42A-7757-4B86-34B6-B9AE063F9A62}"/>
                </a:ext>
              </a:extLst>
            </p:cNvPr>
            <p:cNvGrpSpPr/>
            <p:nvPr/>
          </p:nvGrpSpPr>
          <p:grpSpPr>
            <a:xfrm rot="6864256">
              <a:off x="7164717" y="1602697"/>
              <a:ext cx="3775410" cy="3834865"/>
              <a:chOff x="4001190" y="1754037"/>
              <a:chExt cx="3775410" cy="3834865"/>
            </a:xfrm>
          </p:grpSpPr>
          <p:sp>
            <p:nvSpPr>
              <p:cNvPr id="22" name="Partial Circle 21">
                <a:extLst>
                  <a:ext uri="{FF2B5EF4-FFF2-40B4-BE49-F238E27FC236}">
                    <a16:creationId xmlns:a16="http://schemas.microsoft.com/office/drawing/2014/main" id="{66533403-089A-368E-4AA7-A1D4DE8E6583}"/>
                  </a:ext>
                </a:extLst>
              </p:cNvPr>
              <p:cNvSpPr/>
              <p:nvPr/>
            </p:nvSpPr>
            <p:spPr>
              <a:xfrm>
                <a:off x="4001190" y="1754037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16A382E-7311-9F9E-214A-71D1DAA1D6B5}"/>
                  </a:ext>
                </a:extLst>
              </p:cNvPr>
              <p:cNvSpPr txBox="1"/>
              <p:nvPr/>
            </p:nvSpPr>
            <p:spPr>
              <a:xfrm rot="16200000">
                <a:off x="5318467" y="4903013"/>
                <a:ext cx="1117863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law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925C9FA-1087-41AD-0C62-7596BA5BF7B9}"/>
                </a:ext>
              </a:extLst>
            </p:cNvPr>
            <p:cNvGrpSpPr/>
            <p:nvPr/>
          </p:nvGrpSpPr>
          <p:grpSpPr>
            <a:xfrm rot="14880699">
              <a:off x="7167289" y="1614997"/>
              <a:ext cx="3775410" cy="3810265"/>
              <a:chOff x="4005585" y="1741119"/>
              <a:chExt cx="3775410" cy="3810265"/>
            </a:xfrm>
          </p:grpSpPr>
          <p:sp>
            <p:nvSpPr>
              <p:cNvPr id="25" name="Partial Circle 24">
                <a:extLst>
                  <a:ext uri="{FF2B5EF4-FFF2-40B4-BE49-F238E27FC236}">
                    <a16:creationId xmlns:a16="http://schemas.microsoft.com/office/drawing/2014/main" id="{09EF0DD3-9790-BDE0-EA76-EBDAFAE69C97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29C71EB-E7B1-F021-7D08-BC21AE0578E1}"/>
                  </a:ext>
                </a:extLst>
              </p:cNvPr>
              <p:cNvSpPr txBox="1"/>
              <p:nvPr/>
            </p:nvSpPr>
            <p:spPr>
              <a:xfrm rot="5443250">
                <a:off x="5300317" y="4847345"/>
                <a:ext cx="1154162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business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BFAA938-5F53-3AA5-3850-28DB81D9C64B}"/>
                </a:ext>
              </a:extLst>
            </p:cNvPr>
            <p:cNvGrpSpPr/>
            <p:nvPr/>
          </p:nvGrpSpPr>
          <p:grpSpPr>
            <a:xfrm rot="16200000">
              <a:off x="7174452" y="1614997"/>
              <a:ext cx="3775410" cy="3810265"/>
              <a:chOff x="4005585" y="1741119"/>
              <a:chExt cx="3775410" cy="3810265"/>
            </a:xfrm>
          </p:grpSpPr>
          <p:sp>
            <p:nvSpPr>
              <p:cNvPr id="28" name="Partial Circle 27">
                <a:extLst>
                  <a:ext uri="{FF2B5EF4-FFF2-40B4-BE49-F238E27FC236}">
                    <a16:creationId xmlns:a16="http://schemas.microsoft.com/office/drawing/2014/main" id="{ED36A897-4837-DF81-5C4C-85F1BB657834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27F6600-2037-3B94-D014-A9EE48C6885A}"/>
                  </a:ext>
                </a:extLst>
              </p:cNvPr>
              <p:cNvSpPr txBox="1"/>
              <p:nvPr/>
            </p:nvSpPr>
            <p:spPr>
              <a:xfrm rot="5443250">
                <a:off x="5300317" y="4847345"/>
                <a:ext cx="1154162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  environment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67059F6-4DEE-732E-5FEE-77045162101B}"/>
                </a:ext>
              </a:extLst>
            </p:cNvPr>
            <p:cNvGrpSpPr/>
            <p:nvPr/>
          </p:nvGrpSpPr>
          <p:grpSpPr>
            <a:xfrm rot="4267975">
              <a:off x="7155695" y="1619908"/>
              <a:ext cx="3775410" cy="3847783"/>
              <a:chOff x="4005585" y="1741119"/>
              <a:chExt cx="3775410" cy="3847783"/>
            </a:xfrm>
          </p:grpSpPr>
          <p:sp>
            <p:nvSpPr>
              <p:cNvPr id="31" name="Partial Circle 30">
                <a:extLst>
                  <a:ext uri="{FF2B5EF4-FFF2-40B4-BE49-F238E27FC236}">
                    <a16:creationId xmlns:a16="http://schemas.microsoft.com/office/drawing/2014/main" id="{54A00FA1-8C9A-417C-1F64-85B167A12896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1376402-0F45-2D6E-275E-9669D268532D}"/>
                  </a:ext>
                </a:extLst>
              </p:cNvPr>
              <p:cNvSpPr txBox="1"/>
              <p:nvPr/>
            </p:nvSpPr>
            <p:spPr>
              <a:xfrm rot="16200000">
                <a:off x="5283445" y="4864143"/>
                <a:ext cx="1187909" cy="261610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communications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7F302846-711A-A5F9-0EEB-81323F9DDA98}"/>
                </a:ext>
              </a:extLst>
            </p:cNvPr>
            <p:cNvGrpSpPr/>
            <p:nvPr/>
          </p:nvGrpSpPr>
          <p:grpSpPr>
            <a:xfrm rot="5567218">
              <a:off x="7174550" y="1604155"/>
              <a:ext cx="3775410" cy="3834865"/>
              <a:chOff x="4001190" y="1754037"/>
              <a:chExt cx="3775410" cy="3834865"/>
            </a:xfrm>
          </p:grpSpPr>
          <p:sp>
            <p:nvSpPr>
              <p:cNvPr id="34" name="Partial Circle 33">
                <a:extLst>
                  <a:ext uri="{FF2B5EF4-FFF2-40B4-BE49-F238E27FC236}">
                    <a16:creationId xmlns:a16="http://schemas.microsoft.com/office/drawing/2014/main" id="{E50B8D2D-E073-5931-DCAA-E0F7D1B33197}"/>
                  </a:ext>
                </a:extLst>
              </p:cNvPr>
              <p:cNvSpPr/>
              <p:nvPr/>
            </p:nvSpPr>
            <p:spPr>
              <a:xfrm>
                <a:off x="4001190" y="1754037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61A1188-4A9D-6A31-6DFE-E1F33CA4C255}"/>
                  </a:ext>
                </a:extLst>
              </p:cNvPr>
              <p:cNvSpPr txBox="1"/>
              <p:nvPr/>
            </p:nvSpPr>
            <p:spPr>
              <a:xfrm rot="16200000">
                <a:off x="5318467" y="4903013"/>
                <a:ext cx="1117863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public policy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E9C0141A-A740-E9C6-62F4-63F450E04B62}"/>
                </a:ext>
              </a:extLst>
            </p:cNvPr>
            <p:cNvGrpSpPr/>
            <p:nvPr/>
          </p:nvGrpSpPr>
          <p:grpSpPr>
            <a:xfrm rot="17505719">
              <a:off x="7183830" y="1605952"/>
              <a:ext cx="3775410" cy="3810265"/>
              <a:chOff x="4005585" y="1741119"/>
              <a:chExt cx="3775410" cy="3810265"/>
            </a:xfrm>
          </p:grpSpPr>
          <p:sp>
            <p:nvSpPr>
              <p:cNvPr id="37" name="Partial Circle 36">
                <a:extLst>
                  <a:ext uri="{FF2B5EF4-FFF2-40B4-BE49-F238E27FC236}">
                    <a16:creationId xmlns:a16="http://schemas.microsoft.com/office/drawing/2014/main" id="{A57D59E7-DCA0-6B0B-A5C9-CB665D117BA4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F34A36D-17BA-6FA9-8700-AB53D91AD93D}"/>
                  </a:ext>
                </a:extLst>
              </p:cNvPr>
              <p:cNvSpPr txBox="1"/>
              <p:nvPr/>
            </p:nvSpPr>
            <p:spPr>
              <a:xfrm rot="5443250">
                <a:off x="5300317" y="4847345"/>
                <a:ext cx="1154162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agriculture</a:t>
                </a: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7571E66-F5E9-7B6D-85CB-670D39904F10}"/>
                </a:ext>
              </a:extLst>
            </p:cNvPr>
            <p:cNvGrpSpPr/>
            <p:nvPr/>
          </p:nvGrpSpPr>
          <p:grpSpPr>
            <a:xfrm rot="2862885">
              <a:off x="7174452" y="1619907"/>
              <a:ext cx="3775410" cy="3847783"/>
              <a:chOff x="4005585" y="1741119"/>
              <a:chExt cx="3775410" cy="3847783"/>
            </a:xfrm>
          </p:grpSpPr>
          <p:sp>
            <p:nvSpPr>
              <p:cNvPr id="40" name="Partial Circle 39">
                <a:extLst>
                  <a:ext uri="{FF2B5EF4-FFF2-40B4-BE49-F238E27FC236}">
                    <a16:creationId xmlns:a16="http://schemas.microsoft.com/office/drawing/2014/main" id="{FF1FAB7E-8879-9CA0-D6FE-11E83E49252C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047C35C-EE72-0AD8-484D-65FD57C3A7C4}"/>
                  </a:ext>
                </a:extLst>
              </p:cNvPr>
              <p:cNvSpPr txBox="1"/>
              <p:nvPr/>
            </p:nvSpPr>
            <p:spPr>
              <a:xfrm rot="16200000">
                <a:off x="5283445" y="4864143"/>
                <a:ext cx="1187909" cy="261610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humanities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E8E6BDC-C57C-9C18-7497-B1A185BB19C9}"/>
                </a:ext>
              </a:extLst>
            </p:cNvPr>
            <p:cNvGrpSpPr/>
            <p:nvPr/>
          </p:nvGrpSpPr>
          <p:grpSpPr>
            <a:xfrm rot="18861421">
              <a:off x="7195203" y="1607321"/>
              <a:ext cx="3775410" cy="3810265"/>
              <a:chOff x="4005585" y="1741119"/>
              <a:chExt cx="3775410" cy="3810265"/>
            </a:xfrm>
          </p:grpSpPr>
          <p:sp>
            <p:nvSpPr>
              <p:cNvPr id="43" name="Partial Circle 42">
                <a:extLst>
                  <a:ext uri="{FF2B5EF4-FFF2-40B4-BE49-F238E27FC236}">
                    <a16:creationId xmlns:a16="http://schemas.microsoft.com/office/drawing/2014/main" id="{7062AA42-AABB-B687-2A0C-95584E7A8A46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8B4D50E-D6FA-AF88-8D9B-01C500882910}"/>
                  </a:ext>
                </a:extLst>
              </p:cNvPr>
              <p:cNvSpPr txBox="1"/>
              <p:nvPr/>
            </p:nvSpPr>
            <p:spPr>
              <a:xfrm rot="5443250">
                <a:off x="5300317" y="4847345"/>
                <a:ext cx="1154162" cy="25391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engineering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6C2F4E7-E877-2C8F-DAEE-75411432179F}"/>
                </a:ext>
              </a:extLst>
            </p:cNvPr>
            <p:cNvGrpSpPr/>
            <p:nvPr/>
          </p:nvGrpSpPr>
          <p:grpSpPr>
            <a:xfrm rot="1430016">
              <a:off x="7174452" y="1619908"/>
              <a:ext cx="3775410" cy="3847783"/>
              <a:chOff x="4005585" y="1741119"/>
              <a:chExt cx="3775410" cy="3847783"/>
            </a:xfrm>
          </p:grpSpPr>
          <p:sp>
            <p:nvSpPr>
              <p:cNvPr id="46" name="Partial Circle 45">
                <a:extLst>
                  <a:ext uri="{FF2B5EF4-FFF2-40B4-BE49-F238E27FC236}">
                    <a16:creationId xmlns:a16="http://schemas.microsoft.com/office/drawing/2014/main" id="{BF45E627-A118-4D0A-E367-1CD507F1998E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0286CD1-21CC-2887-E9AE-0D11CCC6B87F}"/>
                  </a:ext>
                </a:extLst>
              </p:cNvPr>
              <p:cNvSpPr txBox="1"/>
              <p:nvPr/>
            </p:nvSpPr>
            <p:spPr>
              <a:xfrm rot="16200000">
                <a:off x="5283445" y="4864143"/>
                <a:ext cx="1187909" cy="261610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social sciences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A217D9D1-4180-8F76-6ABD-39D6DCDA41C2}"/>
                </a:ext>
              </a:extLst>
            </p:cNvPr>
            <p:cNvGrpSpPr/>
            <p:nvPr/>
          </p:nvGrpSpPr>
          <p:grpSpPr>
            <a:xfrm rot="20208090">
              <a:off x="7201475" y="1607800"/>
              <a:ext cx="3775410" cy="3810265"/>
              <a:chOff x="4005585" y="1741119"/>
              <a:chExt cx="3775410" cy="3810265"/>
            </a:xfrm>
          </p:grpSpPr>
          <p:sp>
            <p:nvSpPr>
              <p:cNvPr id="49" name="Partial Circle 48">
                <a:extLst>
                  <a:ext uri="{FF2B5EF4-FFF2-40B4-BE49-F238E27FC236}">
                    <a16:creationId xmlns:a16="http://schemas.microsoft.com/office/drawing/2014/main" id="{9F5FE2FE-D80E-C53A-F0A8-0236CACAA1BF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B5F3E83-480E-4917-F8FD-C7A7CDFC065D}"/>
                  </a:ext>
                </a:extLst>
              </p:cNvPr>
              <p:cNvSpPr txBox="1"/>
              <p:nvPr/>
            </p:nvSpPr>
            <p:spPr>
              <a:xfrm rot="5443250">
                <a:off x="5300317" y="4766554"/>
                <a:ext cx="1154162" cy="415498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  physical sciences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68FA24E-394F-1CEE-835B-B09A1B26E1A4}"/>
                </a:ext>
              </a:extLst>
            </p:cNvPr>
            <p:cNvGrpSpPr/>
            <p:nvPr/>
          </p:nvGrpSpPr>
          <p:grpSpPr>
            <a:xfrm>
              <a:off x="7204046" y="1578398"/>
              <a:ext cx="3775410" cy="3847783"/>
              <a:chOff x="4005585" y="1741119"/>
              <a:chExt cx="3775410" cy="3847783"/>
            </a:xfrm>
          </p:grpSpPr>
          <p:sp>
            <p:nvSpPr>
              <p:cNvPr id="52" name="Partial Circle 51">
                <a:extLst>
                  <a:ext uri="{FF2B5EF4-FFF2-40B4-BE49-F238E27FC236}">
                    <a16:creationId xmlns:a16="http://schemas.microsoft.com/office/drawing/2014/main" id="{615A1A6F-D6A6-E45C-6454-5220903ACFD6}"/>
                  </a:ext>
                </a:extLst>
              </p:cNvPr>
              <p:cNvSpPr/>
              <p:nvPr/>
            </p:nvSpPr>
            <p:spPr>
              <a:xfrm>
                <a:off x="4005585" y="1741119"/>
                <a:ext cx="3775410" cy="3775410"/>
              </a:xfrm>
              <a:prstGeom prst="pie">
                <a:avLst>
                  <a:gd name="adj1" fmla="val 4908024"/>
                  <a:gd name="adj2" fmla="val 5903429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75A517C-AA8E-4E8C-F9B3-D1189F9556FF}"/>
                  </a:ext>
                </a:extLst>
              </p:cNvPr>
              <p:cNvSpPr txBox="1"/>
              <p:nvPr/>
            </p:nvSpPr>
            <p:spPr>
              <a:xfrm rot="16200000">
                <a:off x="5283445" y="4864143"/>
                <a:ext cx="1187909" cy="261610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bio sciences</a:t>
                </a:r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85B9BA56-9687-69D7-175C-FC3BF8D504E6}"/>
                </a:ext>
              </a:extLst>
            </p:cNvPr>
            <p:cNvSpPr/>
            <p:nvPr/>
          </p:nvSpPr>
          <p:spPr>
            <a:xfrm>
              <a:off x="8677046" y="3080664"/>
              <a:ext cx="812799" cy="781538"/>
            </a:xfrm>
            <a:prstGeom prst="ellipse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AEAA52A-8414-E378-1B15-663BDF6C5C67}"/>
                </a:ext>
              </a:extLst>
            </p:cNvPr>
            <p:cNvSpPr txBox="1"/>
            <p:nvPr/>
          </p:nvSpPr>
          <p:spPr>
            <a:xfrm rot="19700260">
              <a:off x="8801339" y="3204733"/>
              <a:ext cx="564209" cy="533398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</p:spPr>
          <p:txBody>
            <a:bodyPr wrap="none" rtlCol="0">
              <a:prstTxWarp prst="textCircl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Sustainable Compute</a:t>
              </a:r>
            </a:p>
          </p:txBody>
        </p:sp>
        <p:sp>
          <p:nvSpPr>
            <p:cNvPr id="56" name="Circle: Hollow 55">
              <a:extLst>
                <a:ext uri="{FF2B5EF4-FFF2-40B4-BE49-F238E27FC236}">
                  <a16:creationId xmlns:a16="http://schemas.microsoft.com/office/drawing/2014/main" id="{611854F0-EA76-BE88-347F-BD48F71DD837}"/>
                </a:ext>
              </a:extLst>
            </p:cNvPr>
            <p:cNvSpPr/>
            <p:nvPr/>
          </p:nvSpPr>
          <p:spPr>
            <a:xfrm>
              <a:off x="8423398" y="2811387"/>
              <a:ext cx="1309433" cy="1309433"/>
            </a:xfrm>
            <a:prstGeom prst="donut">
              <a:avLst>
                <a:gd name="adj" fmla="val 18627"/>
              </a:avLst>
            </a:prstGeom>
            <a:gradFill rotWithShape="1">
              <a:gsLst>
                <a:gs pos="0">
                  <a:srgbClr val="4472C4">
                    <a:lumMod val="110000"/>
                    <a:satMod val="105000"/>
                    <a:tint val="67000"/>
                  </a:srgbClr>
                </a:gs>
                <a:gs pos="50000">
                  <a:srgbClr val="4472C4">
                    <a:lumMod val="105000"/>
                    <a:satMod val="103000"/>
                    <a:tint val="73000"/>
                  </a:srgbClr>
                </a:gs>
                <a:gs pos="100000">
                  <a:srgbClr val="4472C4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DC39AD3-CA43-26C1-D7A1-933D3E13843B}"/>
                </a:ext>
              </a:extLst>
            </p:cNvPr>
            <p:cNvSpPr txBox="1"/>
            <p:nvPr/>
          </p:nvSpPr>
          <p:spPr>
            <a:xfrm rot="997931">
              <a:off x="8602302" y="2959171"/>
              <a:ext cx="1006195" cy="988290"/>
            </a:xfrm>
            <a:prstGeom prst="rect">
              <a:avLst/>
            </a:prstGeom>
            <a:noFill/>
          </p:spPr>
          <p:txBody>
            <a:bodyPr wrap="none" rtlCol="0">
              <a:prstTxWarp prst="textCircl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Sustainable Algorithms</a:t>
              </a:r>
            </a:p>
          </p:txBody>
        </p:sp>
        <p:sp>
          <p:nvSpPr>
            <p:cNvPr id="58" name="Circle: Hollow 57">
              <a:extLst>
                <a:ext uri="{FF2B5EF4-FFF2-40B4-BE49-F238E27FC236}">
                  <a16:creationId xmlns:a16="http://schemas.microsoft.com/office/drawing/2014/main" id="{03739795-5714-4D7F-A2C4-40D061BC475B}"/>
                </a:ext>
              </a:extLst>
            </p:cNvPr>
            <p:cNvSpPr/>
            <p:nvPr/>
          </p:nvSpPr>
          <p:spPr>
            <a:xfrm>
              <a:off x="8153136" y="2540632"/>
              <a:ext cx="1836801" cy="1836801"/>
            </a:xfrm>
            <a:prstGeom prst="donut">
              <a:avLst>
                <a:gd name="adj" fmla="val 14244"/>
              </a:avLst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0694FEF-9219-F3AC-4742-8BF6B8E97E48}"/>
                </a:ext>
              </a:extLst>
            </p:cNvPr>
            <p:cNvSpPr txBox="1"/>
            <p:nvPr/>
          </p:nvSpPr>
          <p:spPr>
            <a:xfrm rot="1561376">
              <a:off x="8351127" y="2713517"/>
              <a:ext cx="1481248" cy="145489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prstTxWarp prst="textCircl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Ethics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                          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Algorithms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392C20C-A0DC-2585-8B0D-571E1EDFCFAA}"/>
                </a:ext>
              </a:extLst>
            </p:cNvPr>
            <p:cNvSpPr txBox="1"/>
            <p:nvPr/>
          </p:nvSpPr>
          <p:spPr>
            <a:xfrm rot="18422840">
              <a:off x="8047873" y="2526018"/>
              <a:ext cx="2028570" cy="2035563"/>
            </a:xfrm>
            <a:prstGeom prst="ellipse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21490411"/>
                </a:avLst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Support Services</a:t>
              </a: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0B0D4C96-6610-B16D-DC74-C328E01345A0}"/>
                </a:ext>
              </a:extLst>
            </p:cNvPr>
            <p:cNvGrpSpPr/>
            <p:nvPr/>
          </p:nvGrpSpPr>
          <p:grpSpPr>
            <a:xfrm>
              <a:off x="6819667" y="1302136"/>
              <a:ext cx="4473688" cy="4473688"/>
              <a:chOff x="3612108" y="1478504"/>
              <a:chExt cx="4473688" cy="4473688"/>
            </a:xfrm>
          </p:grpSpPr>
          <p:sp>
            <p:nvSpPr>
              <p:cNvPr id="62" name="Circle: Hollow 61">
                <a:extLst>
                  <a:ext uri="{FF2B5EF4-FFF2-40B4-BE49-F238E27FC236}">
                    <a16:creationId xmlns:a16="http://schemas.microsoft.com/office/drawing/2014/main" id="{C6A991E8-E585-67EC-E17C-641E3F2E2F17}"/>
                  </a:ext>
                </a:extLst>
              </p:cNvPr>
              <p:cNvSpPr/>
              <p:nvPr/>
            </p:nvSpPr>
            <p:spPr>
              <a:xfrm>
                <a:off x="3612108" y="1478504"/>
                <a:ext cx="4473688" cy="4473688"/>
              </a:xfrm>
              <a:prstGeom prst="donut">
                <a:avLst>
                  <a:gd name="adj" fmla="val 5780"/>
                </a:avLst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4A8562DE-DF07-6091-6AC5-7E2CC29E8495}"/>
                  </a:ext>
                </a:extLst>
              </p:cNvPr>
              <p:cNvSpPr/>
              <p:nvPr/>
            </p:nvSpPr>
            <p:spPr>
              <a:xfrm>
                <a:off x="4086737" y="3231274"/>
                <a:ext cx="3554487" cy="260253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prstTxWarp prst="textArchDown">
                  <a:avLst>
                    <a:gd name="adj" fmla="val 19673706"/>
                  </a:avLst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 w="0"/>
                    <a:solidFill>
                      <a:srgbClr val="4472C4"/>
                    </a:solidFill>
                    <a:effectLst>
                      <a:outerShdw blurRad="38100" dist="19050" dir="2700000" algn="tl" rotWithShape="0">
                        <a:prstClr val="black">
                          <a:alpha val="40000"/>
                        </a:prstClr>
                      </a:outerShdw>
                    </a:effectLst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Application</a:t>
                </a:r>
                <a:r>
                  <a:rPr kumimoji="0" lang="en-US" sz="1600" b="0" i="0" u="none" strike="noStrike" kern="0" cap="none" spc="0" normalizeH="0" baseline="0" noProof="0" dirty="0">
                    <a:ln w="0"/>
                    <a:solidFill>
                      <a:prstClr val="black"/>
                    </a:solidFill>
                    <a:effectLst>
                      <a:outerShdw blurRad="38100" dist="19050" dir="2700000" algn="tl" rotWithShape="0">
                        <a:prstClr val="black">
                          <a:alpha val="40000"/>
                        </a:prstClr>
                      </a:outerShdw>
                    </a:effectLst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 </a:t>
                </a:r>
                <a:r>
                  <a:rPr kumimoji="0" lang="en-US" sz="1600" b="0" i="0" u="none" strike="noStrike" kern="0" cap="none" spc="0" normalizeH="0" baseline="0" noProof="0" dirty="0">
                    <a:ln w="0"/>
                    <a:solidFill>
                      <a:srgbClr val="4472C4"/>
                    </a:solidFill>
                    <a:effectLst>
                      <a:outerShdw blurRad="38100" dist="19050" dir="2700000" algn="tl" rotWithShape="0">
                        <a:prstClr val="black">
                          <a:alpha val="40000"/>
                        </a:prstClr>
                      </a:outerShdw>
                    </a:effectLst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Systems (Health, Food, Mobility…)</a:t>
                </a:r>
              </a:p>
            </p:txBody>
          </p: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908F050-BBE9-F4CD-4133-9919CDA90207}"/>
                </a:ext>
              </a:extLst>
            </p:cNvPr>
            <p:cNvSpPr/>
            <p:nvPr/>
          </p:nvSpPr>
          <p:spPr>
            <a:xfrm>
              <a:off x="7567894" y="5200279"/>
              <a:ext cx="3042067" cy="7695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 w="0"/>
                  <a:solidFill>
                    <a:srgbClr val="4472C4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DATA</a:t>
              </a:r>
            </a:p>
          </p:txBody>
        </p:sp>
        <p:sp>
          <p:nvSpPr>
            <p:cNvPr id="65" name="Arrow: Left-Right 64">
              <a:extLst>
                <a:ext uri="{FF2B5EF4-FFF2-40B4-BE49-F238E27FC236}">
                  <a16:creationId xmlns:a16="http://schemas.microsoft.com/office/drawing/2014/main" id="{BA185192-A925-49AF-A14E-6B261E51616A}"/>
                </a:ext>
              </a:extLst>
            </p:cNvPr>
            <p:cNvSpPr/>
            <p:nvPr/>
          </p:nvSpPr>
          <p:spPr>
            <a:xfrm>
              <a:off x="8067789" y="3424921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6" name="Arrow: Left-Right 65">
              <a:extLst>
                <a:ext uri="{FF2B5EF4-FFF2-40B4-BE49-F238E27FC236}">
                  <a16:creationId xmlns:a16="http://schemas.microsoft.com/office/drawing/2014/main" id="{7F6827E3-14AA-7B0F-59F7-1E0E3C8A7D72}"/>
                </a:ext>
              </a:extLst>
            </p:cNvPr>
            <p:cNvSpPr/>
            <p:nvPr/>
          </p:nvSpPr>
          <p:spPr>
            <a:xfrm rot="1546667">
              <a:off x="8114304" y="3112020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7" name="Arrow: Left-Right 66">
              <a:extLst>
                <a:ext uri="{FF2B5EF4-FFF2-40B4-BE49-F238E27FC236}">
                  <a16:creationId xmlns:a16="http://schemas.microsoft.com/office/drawing/2014/main" id="{EF978705-C38A-9F05-BC93-1890EFD658F6}"/>
                </a:ext>
              </a:extLst>
            </p:cNvPr>
            <p:cNvSpPr/>
            <p:nvPr/>
          </p:nvSpPr>
          <p:spPr>
            <a:xfrm rot="2706210">
              <a:off x="8293525" y="2799943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8" name="Arrow: Left-Right 67">
              <a:extLst>
                <a:ext uri="{FF2B5EF4-FFF2-40B4-BE49-F238E27FC236}">
                  <a16:creationId xmlns:a16="http://schemas.microsoft.com/office/drawing/2014/main" id="{48095202-5BE4-E7EF-E564-82397F95CAC0}"/>
                </a:ext>
              </a:extLst>
            </p:cNvPr>
            <p:cNvSpPr/>
            <p:nvPr/>
          </p:nvSpPr>
          <p:spPr>
            <a:xfrm rot="3903428">
              <a:off x="8614866" y="2572851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9" name="Arrow: Left-Right 68">
              <a:extLst>
                <a:ext uri="{FF2B5EF4-FFF2-40B4-BE49-F238E27FC236}">
                  <a16:creationId xmlns:a16="http://schemas.microsoft.com/office/drawing/2014/main" id="{FD84CE84-E1EA-0EA5-70B6-2326834CABA4}"/>
                </a:ext>
              </a:extLst>
            </p:cNvPr>
            <p:cNvSpPr/>
            <p:nvPr/>
          </p:nvSpPr>
          <p:spPr>
            <a:xfrm rot="5585024">
              <a:off x="8998646" y="2501974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0" name="Arrow: Left-Right 69">
              <a:extLst>
                <a:ext uri="{FF2B5EF4-FFF2-40B4-BE49-F238E27FC236}">
                  <a16:creationId xmlns:a16="http://schemas.microsoft.com/office/drawing/2014/main" id="{77AB424C-AB9E-F225-6CA0-396C7517E29A}"/>
                </a:ext>
              </a:extLst>
            </p:cNvPr>
            <p:cNvSpPr/>
            <p:nvPr/>
          </p:nvSpPr>
          <p:spPr>
            <a:xfrm rot="17804039">
              <a:off x="9373427" y="2579438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1" name="Arrow: Left-Right 70">
              <a:extLst>
                <a:ext uri="{FF2B5EF4-FFF2-40B4-BE49-F238E27FC236}">
                  <a16:creationId xmlns:a16="http://schemas.microsoft.com/office/drawing/2014/main" id="{B7CFCC74-770B-59A0-54C4-0F5A8EBBFEFA}"/>
                </a:ext>
              </a:extLst>
            </p:cNvPr>
            <p:cNvSpPr/>
            <p:nvPr/>
          </p:nvSpPr>
          <p:spPr>
            <a:xfrm rot="19991153">
              <a:off x="8130448" y="3784813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2" name="Arrow: Left-Right 71">
              <a:extLst>
                <a:ext uri="{FF2B5EF4-FFF2-40B4-BE49-F238E27FC236}">
                  <a16:creationId xmlns:a16="http://schemas.microsoft.com/office/drawing/2014/main" id="{2033717A-433F-539E-F715-8D84894C9618}"/>
                </a:ext>
              </a:extLst>
            </p:cNvPr>
            <p:cNvSpPr/>
            <p:nvPr/>
          </p:nvSpPr>
          <p:spPr>
            <a:xfrm rot="19358020">
              <a:off x="8347633" y="4072888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3" name="Arrow: Left-Right 72">
              <a:extLst>
                <a:ext uri="{FF2B5EF4-FFF2-40B4-BE49-F238E27FC236}">
                  <a16:creationId xmlns:a16="http://schemas.microsoft.com/office/drawing/2014/main" id="{0D67C0C7-664E-CFBB-DB91-797244D8DF44}"/>
                </a:ext>
              </a:extLst>
            </p:cNvPr>
            <p:cNvSpPr/>
            <p:nvPr/>
          </p:nvSpPr>
          <p:spPr>
            <a:xfrm rot="17647222">
              <a:off x="8629978" y="4261650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4" name="Arrow: Left-Right 73">
              <a:extLst>
                <a:ext uri="{FF2B5EF4-FFF2-40B4-BE49-F238E27FC236}">
                  <a16:creationId xmlns:a16="http://schemas.microsoft.com/office/drawing/2014/main" id="{C07F0B5C-2F68-6619-231B-B3FFA66B0502}"/>
                </a:ext>
              </a:extLst>
            </p:cNvPr>
            <p:cNvSpPr/>
            <p:nvPr/>
          </p:nvSpPr>
          <p:spPr>
            <a:xfrm rot="16200000">
              <a:off x="8982779" y="4332271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5" name="Arrow: Left-Right 74">
              <a:extLst>
                <a:ext uri="{FF2B5EF4-FFF2-40B4-BE49-F238E27FC236}">
                  <a16:creationId xmlns:a16="http://schemas.microsoft.com/office/drawing/2014/main" id="{9B44ED28-45DF-9503-D6EE-95F908283EF9}"/>
                </a:ext>
              </a:extLst>
            </p:cNvPr>
            <p:cNvSpPr/>
            <p:nvPr/>
          </p:nvSpPr>
          <p:spPr>
            <a:xfrm rot="3848189">
              <a:off x="9334664" y="4263192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6" name="Arrow: Left-Right 75">
              <a:extLst>
                <a:ext uri="{FF2B5EF4-FFF2-40B4-BE49-F238E27FC236}">
                  <a16:creationId xmlns:a16="http://schemas.microsoft.com/office/drawing/2014/main" id="{DC64E294-D83A-4DBC-885D-F2DB7C222E3B}"/>
                </a:ext>
              </a:extLst>
            </p:cNvPr>
            <p:cNvSpPr/>
            <p:nvPr/>
          </p:nvSpPr>
          <p:spPr>
            <a:xfrm rot="2532947">
              <a:off x="9630589" y="4080733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7" name="Arrow: Left-Right 76">
              <a:extLst>
                <a:ext uri="{FF2B5EF4-FFF2-40B4-BE49-F238E27FC236}">
                  <a16:creationId xmlns:a16="http://schemas.microsoft.com/office/drawing/2014/main" id="{87E7405F-4182-B3E6-77FE-F23333A08236}"/>
                </a:ext>
              </a:extLst>
            </p:cNvPr>
            <p:cNvSpPr/>
            <p:nvPr/>
          </p:nvSpPr>
          <p:spPr>
            <a:xfrm rot="1606205">
              <a:off x="9810570" y="3793390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8" name="Arrow: Left-Right 77">
              <a:extLst>
                <a:ext uri="{FF2B5EF4-FFF2-40B4-BE49-F238E27FC236}">
                  <a16:creationId xmlns:a16="http://schemas.microsoft.com/office/drawing/2014/main" id="{85533A1E-674F-2395-065A-3B70AB12B954}"/>
                </a:ext>
              </a:extLst>
            </p:cNvPr>
            <p:cNvSpPr/>
            <p:nvPr/>
          </p:nvSpPr>
          <p:spPr>
            <a:xfrm>
              <a:off x="9873448" y="3494486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9" name="Arrow: Left-Right 78">
              <a:extLst>
                <a:ext uri="{FF2B5EF4-FFF2-40B4-BE49-F238E27FC236}">
                  <a16:creationId xmlns:a16="http://schemas.microsoft.com/office/drawing/2014/main" id="{F773120E-43D5-2B2F-DD76-2E361232ED84}"/>
                </a:ext>
              </a:extLst>
            </p:cNvPr>
            <p:cNvSpPr/>
            <p:nvPr/>
          </p:nvSpPr>
          <p:spPr>
            <a:xfrm rot="20465582">
              <a:off x="9849911" y="3120780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0" name="Arrow: Left-Right 79">
              <a:extLst>
                <a:ext uri="{FF2B5EF4-FFF2-40B4-BE49-F238E27FC236}">
                  <a16:creationId xmlns:a16="http://schemas.microsoft.com/office/drawing/2014/main" id="{FD7A31C1-9223-AEA1-9E92-4F7CEE9DC4D3}"/>
                </a:ext>
              </a:extLst>
            </p:cNvPr>
            <p:cNvSpPr/>
            <p:nvPr/>
          </p:nvSpPr>
          <p:spPr>
            <a:xfrm rot="19200666">
              <a:off x="9662970" y="2823507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1" name="Arrow: Left-Right 80">
              <a:extLst>
                <a:ext uri="{FF2B5EF4-FFF2-40B4-BE49-F238E27FC236}">
                  <a16:creationId xmlns:a16="http://schemas.microsoft.com/office/drawing/2014/main" id="{FE3B9906-923D-3FE9-4B5C-01F084E6852D}"/>
                </a:ext>
              </a:extLst>
            </p:cNvPr>
            <p:cNvSpPr/>
            <p:nvPr/>
          </p:nvSpPr>
          <p:spPr>
            <a:xfrm>
              <a:off x="7057924" y="3392497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2" name="Arrow: Left-Right 81">
              <a:extLst>
                <a:ext uri="{FF2B5EF4-FFF2-40B4-BE49-F238E27FC236}">
                  <a16:creationId xmlns:a16="http://schemas.microsoft.com/office/drawing/2014/main" id="{9D1E9391-02FE-516A-DAB7-F46756E9B4A5}"/>
                </a:ext>
              </a:extLst>
            </p:cNvPr>
            <p:cNvSpPr/>
            <p:nvPr/>
          </p:nvSpPr>
          <p:spPr>
            <a:xfrm rot="1376423">
              <a:off x="7238015" y="2679519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3" name="Arrow: Left-Right 82">
              <a:extLst>
                <a:ext uri="{FF2B5EF4-FFF2-40B4-BE49-F238E27FC236}">
                  <a16:creationId xmlns:a16="http://schemas.microsoft.com/office/drawing/2014/main" id="{D40CD99F-6A3B-F81D-0623-9399BF684C42}"/>
                </a:ext>
              </a:extLst>
            </p:cNvPr>
            <p:cNvSpPr/>
            <p:nvPr/>
          </p:nvSpPr>
          <p:spPr>
            <a:xfrm rot="2706210">
              <a:off x="7659568" y="2103474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4" name="Arrow: Left-Right 83">
              <a:extLst>
                <a:ext uri="{FF2B5EF4-FFF2-40B4-BE49-F238E27FC236}">
                  <a16:creationId xmlns:a16="http://schemas.microsoft.com/office/drawing/2014/main" id="{23517BBA-DB15-E2D8-CFBB-3D16A1692252}"/>
                </a:ext>
              </a:extLst>
            </p:cNvPr>
            <p:cNvSpPr/>
            <p:nvPr/>
          </p:nvSpPr>
          <p:spPr>
            <a:xfrm rot="3903428">
              <a:off x="8283805" y="1696723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5" name="Arrow: Left-Right 84">
              <a:extLst>
                <a:ext uri="{FF2B5EF4-FFF2-40B4-BE49-F238E27FC236}">
                  <a16:creationId xmlns:a16="http://schemas.microsoft.com/office/drawing/2014/main" id="{853521D6-075E-FD13-A202-A0CACD6B44C9}"/>
                </a:ext>
              </a:extLst>
            </p:cNvPr>
            <p:cNvSpPr/>
            <p:nvPr/>
          </p:nvSpPr>
          <p:spPr>
            <a:xfrm rot="5585024">
              <a:off x="9055231" y="1578365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" name="Arrow: Left-Right 85">
              <a:extLst>
                <a:ext uri="{FF2B5EF4-FFF2-40B4-BE49-F238E27FC236}">
                  <a16:creationId xmlns:a16="http://schemas.microsoft.com/office/drawing/2014/main" id="{32A5C6AF-C4B5-C9B5-C16D-D38C6F2D3AB0}"/>
                </a:ext>
              </a:extLst>
            </p:cNvPr>
            <p:cNvSpPr/>
            <p:nvPr/>
          </p:nvSpPr>
          <p:spPr>
            <a:xfrm rot="17804039">
              <a:off x="9754251" y="1776041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7" name="Arrow: Left-Right 86">
              <a:extLst>
                <a:ext uri="{FF2B5EF4-FFF2-40B4-BE49-F238E27FC236}">
                  <a16:creationId xmlns:a16="http://schemas.microsoft.com/office/drawing/2014/main" id="{7888B504-8A99-88C5-1824-02EE3A0CAD2D}"/>
                </a:ext>
              </a:extLst>
            </p:cNvPr>
            <p:cNvSpPr/>
            <p:nvPr/>
          </p:nvSpPr>
          <p:spPr>
            <a:xfrm rot="19200666">
              <a:off x="10321080" y="2128598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8" name="Arrow: Left-Right 87">
              <a:extLst>
                <a:ext uri="{FF2B5EF4-FFF2-40B4-BE49-F238E27FC236}">
                  <a16:creationId xmlns:a16="http://schemas.microsoft.com/office/drawing/2014/main" id="{B658927D-3044-5150-F19F-57D6087C9C0B}"/>
                </a:ext>
              </a:extLst>
            </p:cNvPr>
            <p:cNvSpPr/>
            <p:nvPr/>
          </p:nvSpPr>
          <p:spPr>
            <a:xfrm rot="20465582">
              <a:off x="10716217" y="2782880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9" name="Arrow: Left-Right 88">
              <a:extLst>
                <a:ext uri="{FF2B5EF4-FFF2-40B4-BE49-F238E27FC236}">
                  <a16:creationId xmlns:a16="http://schemas.microsoft.com/office/drawing/2014/main" id="{C9D74D87-F78A-402C-3569-60EC2ED5CB07}"/>
                </a:ext>
              </a:extLst>
            </p:cNvPr>
            <p:cNvSpPr/>
            <p:nvPr/>
          </p:nvSpPr>
          <p:spPr>
            <a:xfrm>
              <a:off x="10889764" y="3494486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0" name="Arrow: Left-Right 89">
              <a:extLst>
                <a:ext uri="{FF2B5EF4-FFF2-40B4-BE49-F238E27FC236}">
                  <a16:creationId xmlns:a16="http://schemas.microsoft.com/office/drawing/2014/main" id="{C912CB92-EBFC-C22A-4FF0-F03F7CD925D5}"/>
                </a:ext>
              </a:extLst>
            </p:cNvPr>
            <p:cNvSpPr/>
            <p:nvPr/>
          </p:nvSpPr>
          <p:spPr>
            <a:xfrm rot="1606205">
              <a:off x="10717237" y="4218403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1" name="Arrow: Left-Right 90">
              <a:extLst>
                <a:ext uri="{FF2B5EF4-FFF2-40B4-BE49-F238E27FC236}">
                  <a16:creationId xmlns:a16="http://schemas.microsoft.com/office/drawing/2014/main" id="{A458A799-2301-3F46-7EFF-267256D0B27B}"/>
                </a:ext>
              </a:extLst>
            </p:cNvPr>
            <p:cNvSpPr/>
            <p:nvPr/>
          </p:nvSpPr>
          <p:spPr>
            <a:xfrm rot="2532947">
              <a:off x="10302725" y="4818246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2" name="Arrow: Left-Right 91">
              <a:extLst>
                <a:ext uri="{FF2B5EF4-FFF2-40B4-BE49-F238E27FC236}">
                  <a16:creationId xmlns:a16="http://schemas.microsoft.com/office/drawing/2014/main" id="{66008E44-73C7-6213-0E8E-2FA2825D02B2}"/>
                </a:ext>
              </a:extLst>
            </p:cNvPr>
            <p:cNvSpPr/>
            <p:nvPr/>
          </p:nvSpPr>
          <p:spPr>
            <a:xfrm rot="3848189">
              <a:off x="9740361" y="5216441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3" name="Arrow: Left-Right 92">
              <a:extLst>
                <a:ext uri="{FF2B5EF4-FFF2-40B4-BE49-F238E27FC236}">
                  <a16:creationId xmlns:a16="http://schemas.microsoft.com/office/drawing/2014/main" id="{D4162F37-F4E6-E9A6-B060-DC63A995F800}"/>
                </a:ext>
              </a:extLst>
            </p:cNvPr>
            <p:cNvSpPr/>
            <p:nvPr/>
          </p:nvSpPr>
          <p:spPr>
            <a:xfrm rot="16200000">
              <a:off x="8998703" y="5388269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4" name="Arrow: Left-Right 93">
              <a:extLst>
                <a:ext uri="{FF2B5EF4-FFF2-40B4-BE49-F238E27FC236}">
                  <a16:creationId xmlns:a16="http://schemas.microsoft.com/office/drawing/2014/main" id="{ED5EE7C8-1A13-D83B-E37A-C58D9C61917E}"/>
                </a:ext>
              </a:extLst>
            </p:cNvPr>
            <p:cNvSpPr/>
            <p:nvPr/>
          </p:nvSpPr>
          <p:spPr>
            <a:xfrm rot="17647222">
              <a:off x="8193353" y="5200667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5" name="Arrow: Left-Right 94">
              <a:extLst>
                <a:ext uri="{FF2B5EF4-FFF2-40B4-BE49-F238E27FC236}">
                  <a16:creationId xmlns:a16="http://schemas.microsoft.com/office/drawing/2014/main" id="{D6C2095D-69F7-4057-C413-A2B02F8A98B1}"/>
                </a:ext>
              </a:extLst>
            </p:cNvPr>
            <p:cNvSpPr/>
            <p:nvPr/>
          </p:nvSpPr>
          <p:spPr>
            <a:xfrm rot="19358020">
              <a:off x="7526466" y="4759358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6" name="Arrow: Left-Right 95">
              <a:extLst>
                <a:ext uri="{FF2B5EF4-FFF2-40B4-BE49-F238E27FC236}">
                  <a16:creationId xmlns:a16="http://schemas.microsoft.com/office/drawing/2014/main" id="{432D7A11-DE0C-6063-CF43-4C535A50AC39}"/>
                </a:ext>
              </a:extLst>
            </p:cNvPr>
            <p:cNvSpPr/>
            <p:nvPr/>
          </p:nvSpPr>
          <p:spPr>
            <a:xfrm rot="19991153">
              <a:off x="7153528" y="4121724"/>
              <a:ext cx="195384" cy="85778"/>
            </a:xfrm>
            <a:prstGeom prst="leftRightArrow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4748136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MSU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Gotham Bold</vt:lpstr>
      <vt:lpstr>Gotham Book</vt:lpstr>
      <vt:lpstr>Gotham Light</vt:lpstr>
      <vt:lpstr>Gotham Medium</vt:lpstr>
      <vt:lpstr>Gotham-Bold</vt:lpstr>
      <vt:lpstr>Wingdings</vt:lpstr>
      <vt:lpstr>MSU Template 1</vt:lpstr>
      <vt:lpstr>Proposed MSU AI Strategy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MSU AI Strategy</dc:title>
  <dc:creator>Abraham, Santhosh</dc:creator>
  <cp:lastModifiedBy>Abraham, Santhosh</cp:lastModifiedBy>
  <cp:revision>1</cp:revision>
  <dcterms:created xsi:type="dcterms:W3CDTF">2025-06-09T19:50:46Z</dcterms:created>
  <dcterms:modified xsi:type="dcterms:W3CDTF">2025-06-09T19:51:09Z</dcterms:modified>
</cp:coreProperties>
</file>