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6" r:id="rId5"/>
    <p:sldId id="299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5800"/>
    <a:srgbClr val="8EC02F"/>
    <a:srgbClr val="14362D"/>
    <a:srgbClr val="12362C"/>
    <a:srgbClr val="18453B"/>
    <a:srgbClr val="0C533A"/>
    <a:srgbClr val="064339"/>
    <a:srgbClr val="E8E8E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8"/>
    <p:restoredTop sz="94719"/>
  </p:normalViewPr>
  <p:slideViewPr>
    <p:cSldViewPr snapToGrid="0" snapToObjects="1">
      <p:cViewPr varScale="1">
        <p:scale>
          <a:sx n="155" d="100"/>
          <a:sy n="155" d="100"/>
        </p:scale>
        <p:origin x="668" y="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7" d="100"/>
          <a:sy n="157" d="100"/>
        </p:scale>
        <p:origin x="-678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r1.egr.msu.edu\johnv\My%20Documents\ADRGS\Statistics\ASEE\2024\expenditure%20time%20seri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external expenditures ASEE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external expenditures ASEE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Sheet1!$A$3:$A$9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Sheet1!$B$3:$B$9</c:f>
              <c:numCache>
                <c:formatCode>0.00</c:formatCode>
                <c:ptCount val="7"/>
                <c:pt idx="0">
                  <c:v>53.004449002765924</c:v>
                </c:pt>
                <c:pt idx="1">
                  <c:v>54.692222848418197</c:v>
                </c:pt>
                <c:pt idx="2">
                  <c:v>50.431564322292076</c:v>
                </c:pt>
                <c:pt idx="3">
                  <c:v>46.994330685243895</c:v>
                </c:pt>
                <c:pt idx="4">
                  <c:v>54.11013698214073</c:v>
                </c:pt>
                <c:pt idx="5">
                  <c:v>62.544944188638851</c:v>
                </c:pt>
                <c:pt idx="6">
                  <c:v>71.253476829999997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F-42C8-B16E-F78CC9AD5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8143"/>
        <c:axId val="1210223"/>
      </c:barChart>
      <c:catAx>
        <c:axId val="12081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Fiscal</a:t>
                </a:r>
                <a:r>
                  <a:rPr lang="en-US" baseline="0"/>
                  <a:t> Year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0223"/>
        <c:crosses val="autoZero"/>
        <c:auto val="1"/>
        <c:lblAlgn val="ctr"/>
        <c:lblOffset val="100"/>
        <c:noMultiLvlLbl val="0"/>
      </c:catAx>
      <c:valAx>
        <c:axId val="1210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Expenditures</a:t>
                </a:r>
                <a:r>
                  <a:rPr lang="en-US" baseline="0"/>
                  <a:t> $M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0.44857</cdr:x>
      <cdr:y>0.12848</cdr:y>
    </cdr:from>
    <cdr:to>
      <cdr:x>0.70482</cdr:x>
      <cdr:y>0.21181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8D815B4-92BC-4C88-A752-B7413AE0295B}"/>
            </a:ext>
          </a:extLst>
        </cdr:cNvPr>
        <cdr:cNvSpPr txBox="1"/>
      </cdr:nvSpPr>
      <cdr:spPr>
        <a:xfrm xmlns:a="http://schemas.openxmlformats.org/drawingml/2006/main">
          <a:off x="2067942" y="352434"/>
          <a:ext cx="1181338" cy="2285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pandemic impact</a:t>
          </a:r>
        </a:p>
      </cdr:txBody>
    </cdr:sp>
  </cdr:relSizeAnchor>
  <cdr:relSizeAnchor xmlns:cdr="http://schemas.openxmlformats.org/drawingml/2006/chartDrawing">
    <cdr:from>
      <cdr:x>0.43359</cdr:x>
      <cdr:y>0.19227</cdr:y>
    </cdr:from>
    <cdr:to>
      <cdr:x>0.53656</cdr:x>
      <cdr:y>0.37409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7EF664CD-8713-43E9-BB83-30C515707A8B}"/>
            </a:ext>
          </a:extLst>
        </cdr:cNvPr>
        <cdr:cNvCxnSpPr/>
      </cdr:nvCxnSpPr>
      <cdr:spPr>
        <a:xfrm xmlns:a="http://schemas.openxmlformats.org/drawingml/2006/main" flipH="1">
          <a:off x="2837159" y="780605"/>
          <a:ext cx="673770" cy="73818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0.52888</cdr:x>
      <cdr:y>0.20268</cdr:y>
    </cdr:from>
    <cdr:to>
      <cdr:x>0.53865</cdr:x>
      <cdr:y>0.42009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id="{91C47E7D-A92B-4F1B-855A-9199D5F779F8}"/>
            </a:ext>
          </a:extLst>
        </cdr:cNvPr>
        <cdr:cNvCxnSpPr/>
      </cdr:nvCxnSpPr>
      <cdr:spPr>
        <a:xfrm xmlns:a="http://schemas.openxmlformats.org/drawingml/2006/main" flipH="1">
          <a:off x="3460683" y="822869"/>
          <a:ext cx="63922" cy="88267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3C90D7-FD10-42AE-B2A5-CC9AA7E37281}" type="datetimeFigureOut">
              <a:rPr lang="en-US" altLang="en-US"/>
              <a:pPr>
                <a:defRPr/>
              </a:pPr>
              <a:t>6/9/2025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22107C-E751-49FA-80BD-892CF5A020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2107C-E751-49FA-80BD-892CF5A0204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2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28842"/>
            <a:ext cx="103632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0807"/>
            <a:ext cx="103632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89866-37A5-404A-81A6-6532A5E5AD97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7DA88-46C2-409E-B2E6-FF38A82172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3741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4109"/>
            <a:ext cx="10972800" cy="4812055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649224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" charset="2"/>
              <a:buChar char="§"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9417F-F5A4-4EBF-9EDB-D6FADBE48262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B047E-E3BB-42D7-8C94-962814E3B1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925943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2206"/>
            <a:ext cx="5267605" cy="5064144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314795" y="1292206"/>
            <a:ext cx="5267605" cy="5064144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CB33-2841-4246-B92F-BAA0035CB7A8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8000-ED7C-4D5D-BB70-DFB466917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4208941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0075"/>
            <a:ext cx="10972800" cy="4809727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6928D-E9A6-4D6F-B73D-FFDB292002BE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33FE-425F-4E82-9143-D0D91FD8E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0" i="0" kern="1200" baseline="0">
                <a:solidFill>
                  <a:srgbClr val="18453B"/>
                </a:solidFill>
                <a:latin typeface="Gotham-Bold"/>
                <a:ea typeface="ＭＳ Ｐゴシック" charset="-128"/>
                <a:cs typeface="Gotham-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sz="3600"/>
              <a:t>Click to edit Master title style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80423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5551"/>
            <a:ext cx="10972800" cy="4804251"/>
          </a:xfrm>
          <a:prstGeom prst="rect">
            <a:avLst/>
          </a:prstGeom>
        </p:spPr>
        <p:txBody>
          <a:bodyPr wrap="square" numCol="1" anchor="t"/>
          <a:lstStyle>
            <a:lvl1pPr marL="457200" indent="-4572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457200" algn="l"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3C68-D9C1-4107-B762-34798D167913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A7860-4A53-44CE-B5E6-9912A276DF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4213171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2001" cy="239898"/>
          </a:xfrm>
          <a:prstGeom prst="rect">
            <a:avLst/>
          </a:prstGeom>
          <a:solidFill>
            <a:srgbClr val="12362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595959"/>
                </a:solidFill>
                <a:latin typeface="Gotham Book" pitchFamily="2" charset="0"/>
              </a:defRPr>
            </a:lvl1pPr>
          </a:lstStyle>
          <a:p>
            <a:pPr>
              <a:defRPr/>
            </a:pPr>
            <a:fld id="{93603BCC-380B-47CF-9F50-06F277ED20DD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595959"/>
                </a:solidFill>
                <a:latin typeface="Gotham Book" pitchFamily="2" charset="0"/>
              </a:defRPr>
            </a:lvl1pPr>
          </a:lstStyle>
          <a:p>
            <a:pPr>
              <a:defRPr/>
            </a:pPr>
            <a:fld id="{0EE6DC1D-3158-4B64-B5D1-D9E938752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TextBox 2"/>
          <p:cNvSpPr txBox="1">
            <a:spLocks noChangeArrowheads="1"/>
          </p:cNvSpPr>
          <p:nvPr userDrawn="1"/>
        </p:nvSpPr>
        <p:spPr bwMode="auto">
          <a:xfrm>
            <a:off x="4620684" y="-19050"/>
            <a:ext cx="732366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100" dirty="0">
                <a:solidFill>
                  <a:schemeClr val="bg1"/>
                </a:solidFill>
                <a:latin typeface="Gotham Bold" charset="0"/>
                <a:cs typeface="Gotham Bold" charset="0"/>
              </a:rPr>
              <a:t>MICHIGAN STATE </a:t>
            </a:r>
            <a:r>
              <a:rPr lang="en-US" sz="1100" dirty="0">
                <a:solidFill>
                  <a:schemeClr val="bg1"/>
                </a:solidFill>
                <a:latin typeface="Gotham Light" charset="0"/>
                <a:cs typeface="Gotham Light" charset="0"/>
              </a:rPr>
              <a:t>UNIVERSITY</a:t>
            </a:r>
            <a:r>
              <a:rPr lang="en-US" sz="1100" baseline="0" dirty="0">
                <a:solidFill>
                  <a:schemeClr val="bg1"/>
                </a:solidFill>
                <a:latin typeface="Gotham Light" charset="0"/>
                <a:cs typeface="Gotham Light" charset="0"/>
              </a:rPr>
              <a:t> -  COLLEGE OF ENGINEERING</a:t>
            </a:r>
            <a:endParaRPr lang="en-US" sz="1100" dirty="0">
              <a:solidFill>
                <a:schemeClr val="bg1"/>
              </a:solidFill>
              <a:latin typeface="Gotham Medium" charset="0"/>
              <a:cs typeface="Gotham Medium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</p:sldLayoutIdLst>
  <p:transition advClick="0"/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Research Themes</a:t>
            </a:r>
          </a:p>
        </p:txBody>
      </p:sp>
      <p:pic>
        <p:nvPicPr>
          <p:cNvPr id="4" name="Content Placeholder 3" descr="Hands hovering around a swirling crystal ball trying to make a prediction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191" y="385721"/>
            <a:ext cx="4207041" cy="1665134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84048" y="1357912"/>
            <a:ext cx="10972800" cy="508158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ea typeface="ＭＳ Ｐゴシック" charset="-128"/>
                <a:cs typeface="Gotham Book"/>
              </a:defRPr>
            </a:lvl1pPr>
            <a:lvl2pPr marL="649224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" charset="2"/>
              <a:buChar char="§"/>
              <a:defRPr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ea typeface="ＭＳ Ｐゴシック" charset="-128"/>
                <a:cs typeface="Gotham Book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ea typeface="ＭＳ Ｐゴシック" charset="-128"/>
                <a:cs typeface="Gotham Book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Gotham Book"/>
                <a:ea typeface="ＭＳ Ｐゴシック" charset="-128"/>
                <a:cs typeface="Gotham Book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0" i="0" kern="1200">
                <a:solidFill>
                  <a:schemeClr val="tx1"/>
                </a:solidFill>
                <a:latin typeface="Gotham Book"/>
                <a:ea typeface="ＭＳ Ｐゴシック" charset="-128"/>
                <a:cs typeface="Gotham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Computing, AI/Data Science/ML/DL</a:t>
            </a:r>
          </a:p>
          <a:p>
            <a:pPr lvl="1"/>
            <a:r>
              <a:rPr lang="en-US" dirty="0"/>
              <a:t>biometrics, ethics, equity, security, automation</a:t>
            </a:r>
          </a:p>
          <a:p>
            <a:r>
              <a:rPr lang="en-US" dirty="0"/>
              <a:t>Health</a:t>
            </a:r>
          </a:p>
          <a:p>
            <a:pPr lvl="1"/>
            <a:r>
              <a:rPr lang="en-US" dirty="0"/>
              <a:t>automation, </a:t>
            </a:r>
            <a:r>
              <a:rPr lang="en-US" dirty="0" err="1"/>
              <a:t>biomech</a:t>
            </a:r>
            <a:r>
              <a:rPr lang="en-US" dirty="0"/>
              <a:t>, imaging, wearables</a:t>
            </a:r>
          </a:p>
          <a:p>
            <a:r>
              <a:rPr lang="en-US" dirty="0"/>
              <a:t>Manufacturing and Materials</a:t>
            </a:r>
          </a:p>
          <a:p>
            <a:pPr lvl="1"/>
            <a:r>
              <a:rPr lang="en-US" dirty="0"/>
              <a:t>automation, AI, digital, composites, joining, metals, polymers</a:t>
            </a:r>
          </a:p>
          <a:p>
            <a:r>
              <a:rPr lang="en-US" dirty="0"/>
              <a:t>Mobility and Robotics</a:t>
            </a:r>
          </a:p>
          <a:p>
            <a:pPr lvl="1"/>
            <a:r>
              <a:rPr lang="en-US" dirty="0"/>
              <a:t>CAV, electrification, data fusion, infrastructure, object recognition, sensors</a:t>
            </a:r>
          </a:p>
          <a:p>
            <a:r>
              <a:rPr lang="en-US" dirty="0"/>
              <a:t>Semiconductors</a:t>
            </a:r>
          </a:p>
          <a:p>
            <a:pPr lvl="1"/>
            <a:r>
              <a:rPr lang="en-US" dirty="0"/>
              <a:t>space electronics, wide bandgap, packaging, power electronics, novel configurations (CNT, NVEDs), manufacturing</a:t>
            </a:r>
          </a:p>
          <a:p>
            <a:r>
              <a:rPr lang="en-US" dirty="0"/>
              <a:t>Sustainability/Climate change (mitigation and adaptation)</a:t>
            </a:r>
          </a:p>
          <a:p>
            <a:pPr lvl="1"/>
            <a:r>
              <a:rPr lang="en-US" dirty="0"/>
              <a:t>energy, water, </a:t>
            </a:r>
            <a:r>
              <a:rPr lang="en-US" dirty="0" err="1"/>
              <a:t>SmartAg</a:t>
            </a:r>
            <a:r>
              <a:rPr lang="en-US" dirty="0"/>
              <a:t>, smart infrastructure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B047E-E3BB-42D7-8C94-962814E3B10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34942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B047E-E3BB-42D7-8C94-962814E3B10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56781E-AD60-15B9-2A49-0FB38350AA01}"/>
              </a:ext>
            </a:extLst>
          </p:cNvPr>
          <p:cNvSpPr txBox="1"/>
          <p:nvPr/>
        </p:nvSpPr>
        <p:spPr>
          <a:xfrm>
            <a:off x="7517153" y="2316853"/>
            <a:ext cx="41456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 50% cumulative research expenditure growth in recent 3 years</a:t>
            </a:r>
          </a:p>
          <a:p>
            <a:endParaRPr lang="en-US" dirty="0"/>
          </a:p>
          <a:p>
            <a:r>
              <a:rPr lang="en-US" dirty="0"/>
              <a:t>CAREER Awards and large project successes are significant contributors </a:t>
            </a:r>
          </a:p>
        </p:txBody>
      </p:sp>
      <p:grpSp>
        <p:nvGrpSpPr>
          <p:cNvPr id="21" name="Group 20" descr="Graph of an External Expenditures ASE from 2018 - 2024">
            <a:extLst>
              <a:ext uri="{FF2B5EF4-FFF2-40B4-BE49-F238E27FC236}">
                <a16:creationId xmlns:a16="http://schemas.microsoft.com/office/drawing/2014/main" id="{D50B03B3-E495-7A93-B18C-078FDD261690}"/>
              </a:ext>
            </a:extLst>
          </p:cNvPr>
          <p:cNvGrpSpPr/>
          <p:nvPr/>
        </p:nvGrpSpPr>
        <p:grpSpPr>
          <a:xfrm>
            <a:off x="790783" y="2002703"/>
            <a:ext cx="6543361" cy="4059988"/>
            <a:chOff x="6548438" y="3419475"/>
            <a:chExt cx="4876800" cy="2609850"/>
          </a:xfrm>
        </p:grpSpPr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0DB67395-8B0B-495C-8ED4-9643CDD81B1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4231236"/>
                </p:ext>
              </p:extLst>
            </p:nvPr>
          </p:nvGraphicFramePr>
          <p:xfrm>
            <a:off x="6548438" y="3419475"/>
            <a:ext cx="4876800" cy="26098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875C63F-7CFE-7CAA-EC25-5A98131288AF}"/>
                </a:ext>
              </a:extLst>
            </p:cNvPr>
            <p:cNvCxnSpPr/>
            <p:nvPr/>
          </p:nvCxnSpPr>
          <p:spPr>
            <a:xfrm flipV="1">
              <a:off x="9929813" y="4186864"/>
              <a:ext cx="385762" cy="1524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CF76EC4-C458-A508-16D9-70238A2020C4}"/>
                </a:ext>
              </a:extLst>
            </p:cNvPr>
            <p:cNvCxnSpPr/>
            <p:nvPr/>
          </p:nvCxnSpPr>
          <p:spPr>
            <a:xfrm flipV="1">
              <a:off x="9329080" y="4395788"/>
              <a:ext cx="385763" cy="1524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3D7B20D-DE85-764C-C4DF-15528BF09C4C}"/>
                </a:ext>
              </a:extLst>
            </p:cNvPr>
            <p:cNvCxnSpPr/>
            <p:nvPr/>
          </p:nvCxnSpPr>
          <p:spPr>
            <a:xfrm flipV="1">
              <a:off x="10518316" y="3989742"/>
              <a:ext cx="385763" cy="1524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7">
              <a:extLst>
                <a:ext uri="{FF2B5EF4-FFF2-40B4-BE49-F238E27FC236}">
                  <a16:creationId xmlns:a16="http://schemas.microsoft.com/office/drawing/2014/main" id="{C54A856E-6C8B-B8D3-B80E-F87786FFD058}"/>
                </a:ext>
              </a:extLst>
            </p:cNvPr>
            <p:cNvSpPr txBox="1"/>
            <p:nvPr/>
          </p:nvSpPr>
          <p:spPr>
            <a:xfrm>
              <a:off x="9310688" y="4157663"/>
              <a:ext cx="534987" cy="26511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>
                  <a:solidFill>
                    <a:schemeClr val="accent6">
                      <a:lumMod val="75000"/>
                    </a:schemeClr>
                  </a:solidFill>
                </a:rPr>
                <a:t>15.1%</a:t>
              </a:r>
            </a:p>
          </p:txBody>
        </p:sp>
        <p:sp>
          <p:nvSpPr>
            <p:cNvPr id="18" name="TextBox 8">
              <a:extLst>
                <a:ext uri="{FF2B5EF4-FFF2-40B4-BE49-F238E27FC236}">
                  <a16:creationId xmlns:a16="http://schemas.microsoft.com/office/drawing/2014/main" id="{31D2D7E4-2C21-D23C-9408-D4B2103E45D6}"/>
                </a:ext>
              </a:extLst>
            </p:cNvPr>
            <p:cNvSpPr txBox="1"/>
            <p:nvPr/>
          </p:nvSpPr>
          <p:spPr>
            <a:xfrm>
              <a:off x="9772650" y="4010025"/>
              <a:ext cx="534988" cy="26511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>
                  <a:solidFill>
                    <a:schemeClr val="accent6">
                      <a:lumMod val="75000"/>
                    </a:schemeClr>
                  </a:solidFill>
                </a:rPr>
                <a:t>15.6%</a:t>
              </a:r>
            </a:p>
          </p:txBody>
        </p:sp>
        <p:sp>
          <p:nvSpPr>
            <p:cNvPr id="19" name="TextBox 9">
              <a:extLst>
                <a:ext uri="{FF2B5EF4-FFF2-40B4-BE49-F238E27FC236}">
                  <a16:creationId xmlns:a16="http://schemas.microsoft.com/office/drawing/2014/main" id="{C060BF49-DF0F-6129-7B06-37803502E7B4}"/>
                </a:ext>
              </a:extLst>
            </p:cNvPr>
            <p:cNvSpPr txBox="1"/>
            <p:nvPr/>
          </p:nvSpPr>
          <p:spPr>
            <a:xfrm>
              <a:off x="10348913" y="3881438"/>
              <a:ext cx="534987" cy="26511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>
                  <a:solidFill>
                    <a:schemeClr val="accent6">
                      <a:lumMod val="75000"/>
                    </a:schemeClr>
                  </a:solidFill>
                </a:rPr>
                <a:t>13.9%</a:t>
              </a:r>
            </a:p>
          </p:txBody>
        </p:sp>
        <p:sp>
          <p:nvSpPr>
            <p:cNvPr id="20" name="TextBox 10">
              <a:extLst>
                <a:ext uri="{FF2B5EF4-FFF2-40B4-BE49-F238E27FC236}">
                  <a16:creationId xmlns:a16="http://schemas.microsoft.com/office/drawing/2014/main" id="{A54FCFAA-40DA-6C9D-8E37-3EA38CB55D2A}"/>
                </a:ext>
              </a:extLst>
            </p:cNvPr>
            <p:cNvSpPr txBox="1"/>
            <p:nvPr/>
          </p:nvSpPr>
          <p:spPr>
            <a:xfrm>
              <a:off x="10639425" y="3590925"/>
              <a:ext cx="588857" cy="33633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accent6">
                      <a:lumMod val="75000"/>
                    </a:schemeClr>
                  </a:solidFill>
                </a:rPr>
                <a:t>RECORD</a:t>
              </a:r>
            </a:p>
            <a:p>
              <a:r>
                <a:rPr lang="en-US" sz="1400" dirty="0">
                  <a:solidFill>
                    <a:schemeClr val="accent6">
                      <a:lumMod val="75000"/>
                    </a:schemeClr>
                  </a:solidFill>
                </a:rPr>
                <a:t>$71.3M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9599" y="1078663"/>
            <a:ext cx="9917928" cy="370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* external sources, prorated by EGR appointment, excludes subawards (12-15% reduction)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ASEE* Research Expenditures</a:t>
            </a:r>
          </a:p>
        </p:txBody>
      </p:sp>
    </p:spTree>
    <p:extLst>
      <p:ext uri="{BB962C8B-B14F-4D97-AF65-F5344CB8AC3E}">
        <p14:creationId xmlns:p14="http://schemas.microsoft.com/office/powerpoint/2010/main" val="3073244070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6A7BB52520F04FAF10753442C56501" ma:contentTypeVersion="19" ma:contentTypeDescription="Create a new document." ma:contentTypeScope="" ma:versionID="ad1f9138252d4782f257ee41ac17667e">
  <xsd:schema xmlns:xsd="http://www.w3.org/2001/XMLSchema" xmlns:xs="http://www.w3.org/2001/XMLSchema" xmlns:p="http://schemas.microsoft.com/office/2006/metadata/properties" xmlns:ns2="134dcf5e-45da-40b8-8703-9f1f724ccd25" xmlns:ns3="daf0878e-a7ce-49b5-8d5e-e7b722d67b5c" targetNamespace="http://schemas.microsoft.com/office/2006/metadata/properties" ma:root="true" ma:fieldsID="38c577da7e2ea522471bfca27af59966" ns2:_="" ns3:_="">
    <xsd:import namespace="134dcf5e-45da-40b8-8703-9f1f724ccd25"/>
    <xsd:import namespace="daf0878e-a7ce-49b5-8d5e-e7b722d67b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dcf5e-45da-40b8-8703-9f1f724ccd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0878e-a7ce-49b5-8d5e-e7b722d67b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6b340ac-fe3b-4739-accc-5215ce7f6e57}" ma:internalName="TaxCatchAll" ma:showField="CatchAllData" ma:web="daf0878e-a7ce-49b5-8d5e-e7b722d67b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f0878e-a7ce-49b5-8d5e-e7b722d67b5c" xsi:nil="true"/>
    <lcf76f155ced4ddcb4097134ff3c332f xmlns="134dcf5e-45da-40b8-8703-9f1f724ccd2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8F5F83-8A2F-441C-A240-08DE3972E4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4dcf5e-45da-40b8-8703-9f1f724ccd25"/>
    <ds:schemaRef ds:uri="daf0878e-a7ce-49b5-8d5e-e7b722d67b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40F4D5-C58B-47A4-A533-57EA89452C49}">
  <ds:schemaRefs>
    <ds:schemaRef ds:uri="http://schemas.microsoft.com/office/2006/metadata/properties"/>
    <ds:schemaRef ds:uri="http://schemas.microsoft.com/office/infopath/2007/PartnerControls"/>
    <ds:schemaRef ds:uri="daf0878e-a7ce-49b5-8d5e-e7b722d67b5c"/>
    <ds:schemaRef ds:uri="134dcf5e-45da-40b8-8703-9f1f724ccd25"/>
  </ds:schemaRefs>
</ds:datastoreItem>
</file>

<file path=customXml/itemProps3.xml><?xml version="1.0" encoding="utf-8"?>
<ds:datastoreItem xmlns:ds="http://schemas.openxmlformats.org/officeDocument/2006/customXml" ds:itemID="{4B8DA238-9FE5-4E67-AB3D-24EC20956C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3638</TotalTime>
  <Words>161</Words>
  <Application>Microsoft Office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Gotham Bold</vt:lpstr>
      <vt:lpstr>Gotham Book</vt:lpstr>
      <vt:lpstr>Gotham Light</vt:lpstr>
      <vt:lpstr>Gotham Medium</vt:lpstr>
      <vt:lpstr>Gotham-Bold</vt:lpstr>
      <vt:lpstr>Times New Roman</vt:lpstr>
      <vt:lpstr>Wingdings</vt:lpstr>
      <vt:lpstr>MSU Template 1</vt:lpstr>
      <vt:lpstr>Key Research Themes</vt:lpstr>
      <vt:lpstr>ASEE* Research Expenditures</vt:lpstr>
    </vt:vector>
  </TitlesOfParts>
  <Company>Michigan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Cindy Lounsbery</dc:creator>
  <cp:lastModifiedBy>Abraham, Santhosh</cp:lastModifiedBy>
  <cp:revision>170</cp:revision>
  <cp:lastPrinted>2010-09-08T13:46:11Z</cp:lastPrinted>
  <dcterms:created xsi:type="dcterms:W3CDTF">2010-09-08T21:22:49Z</dcterms:created>
  <dcterms:modified xsi:type="dcterms:W3CDTF">2025-06-09T19:51:59Z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0x010100366A7BB52520F04FAF10753442C56501</vt:lpwstr>
  </property>
  <property fmtid="{D5CDD505-2E9C-101B-9397-08002B2CF9AE}" pid="3" name="MediaServiceImageTags">
    <vt:lpwstr/>
  </property>
</Properties>
</file>